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4" r:id="rId2"/>
    <p:sldId id="415" r:id="rId3"/>
    <p:sldId id="988" r:id="rId4"/>
    <p:sldId id="1040" r:id="rId5"/>
    <p:sldId id="1032" r:id="rId6"/>
    <p:sldId id="1017" r:id="rId7"/>
    <p:sldId id="1012" r:id="rId8"/>
    <p:sldId id="1041" r:id="rId9"/>
    <p:sldId id="1044" r:id="rId10"/>
    <p:sldId id="1033" r:id="rId11"/>
    <p:sldId id="1003" r:id="rId12"/>
    <p:sldId id="1042" r:id="rId13"/>
    <p:sldId id="1034" r:id="rId14"/>
    <p:sldId id="1019" r:id="rId15"/>
    <p:sldId id="1021" r:id="rId16"/>
    <p:sldId id="1020" r:id="rId17"/>
    <p:sldId id="1022" r:id="rId18"/>
    <p:sldId id="1030" r:id="rId19"/>
    <p:sldId id="1036" r:id="rId20"/>
    <p:sldId id="1043" r:id="rId21"/>
    <p:sldId id="1035" r:id="rId22"/>
    <p:sldId id="1037" r:id="rId23"/>
    <p:sldId id="1047" r:id="rId24"/>
    <p:sldId id="1048" r:id="rId25"/>
    <p:sldId id="1028" r:id="rId26"/>
    <p:sldId id="1046" r:id="rId27"/>
    <p:sldId id="104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8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DE7B9-D515-481E-AEF8-F1C309AEA6B0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C2357-0B83-4C04-9AEE-30E48D842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5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5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ADCC2-E884-F815-7EA9-BB15ADA7D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FD70F5-7EEC-14BB-8F2E-BDE82D9A2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4B607A-9A54-5111-A976-144768C57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 RETRIEVAL</a:t>
            </a:r>
            <a:r>
              <a:rPr lang="ko-KR" altLang="en-US" dirty="0"/>
              <a:t>이 중요한 이유 </a:t>
            </a:r>
            <a:r>
              <a:rPr lang="en-US" altLang="ko-KR" dirty="0"/>
              <a:t>? 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88354-14D3-906A-4EFB-0CB624988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37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이질성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데이터는 수치형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범주형 등 다양한 특성을 포함해 텍스트 중심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처리하기 어려움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희소성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누락된 값과 불균형 데이터로 인해 검색 정확도 저하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 간 상관관계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데이터의 상호 연관성을 고려하지 않으면 부정확한 검색 결과 초래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 불변성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데이터는 샘플과 특성의 순서에 의존하지 않으므로 기존 위치 기반 방법론이 비효율적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지식 부족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 데이터는 명확한 구조적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 패턴이 없어 관계 추론이 어려움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183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1D27-3C67-9F2E-B57C-C6384FEC7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1AC444-94AB-E235-23D8-66E1BD7D0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11758B-D6CC-8ABC-9242-50ACA6B09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5D6D6-F56A-78FF-F568-861B16497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9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A766E-5CC3-A210-7C5F-9FED288B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F7B69-0873-F203-E46B-C56E99038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48C6B-8074-14B3-0736-B050046B8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670C-B7EE-8670-0046-838B8915C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2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4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축약해서 설명 </a:t>
            </a:r>
            <a:r>
              <a:rPr lang="en-US" altLang="ko-KR" dirty="0"/>
              <a:t>/ </a:t>
            </a:r>
            <a:r>
              <a:rPr lang="ko-KR" altLang="en-US" dirty="0"/>
              <a:t>결국 내 실험과 대조되는 부분만 </a:t>
            </a:r>
            <a:r>
              <a:rPr lang="ko-KR" altLang="en-US" dirty="0" err="1"/>
              <a:t>강조하면됨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832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0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 구속되어서 설명하지 말고 </a:t>
            </a:r>
            <a:r>
              <a:rPr lang="en-US" altLang="ko-KR" dirty="0"/>
              <a:t>MOTIVATION </a:t>
            </a:r>
            <a:r>
              <a:rPr lang="ko-KR" altLang="en-US" dirty="0" err="1"/>
              <a:t>딴에서</a:t>
            </a:r>
            <a:r>
              <a:rPr lang="ko-KR" altLang="en-US" dirty="0"/>
              <a:t> </a:t>
            </a:r>
            <a:r>
              <a:rPr lang="ko-KR" altLang="en-US" dirty="0" err="1"/>
              <a:t>확장시켜서</a:t>
            </a:r>
            <a:r>
              <a:rPr lang="ko-KR" altLang="en-US" dirty="0"/>
              <a:t> 나가자 </a:t>
            </a:r>
            <a:r>
              <a:rPr lang="en-US" altLang="ko-KR" dirty="0"/>
              <a:t>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6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A390C-C8D1-4473-8AC1-54F9BAA7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056D5-775F-840B-F4DE-5AFCB649B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6C7364-3D03-4B1A-DB75-191113C86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5A98C-8123-634A-C694-1EC039CFC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5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5A834-76AD-3B3D-5B3C-6DABC77E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1FA999-7A57-6406-96E3-989054909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6AEB3-FB2E-C671-428C-8A3F5A463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CD4F2-B4CE-E584-6C0D-0992D4423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12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00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58465-E377-32A7-BA53-16515F4D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B4EFCE-D6BC-C1C2-C0F7-55DAC984E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05DF89-178B-3152-DDD9-F2F500319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D6F4BC-60D3-B48F-C03C-80F9920DB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8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B868-20EF-4C0C-DACD-22BC10D6B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45300A-E747-E6D8-7CD2-1A99722D4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58EE89-C87D-E34A-FF2C-AB5B0E34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4E3ED-D617-22CA-DD9E-8D706DCB5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0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2670A-706D-9E1D-6A78-94B7E90B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451D57-A48F-9B44-2A07-3C5867989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DBC76-2BB1-22BA-7696-2CD27D585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14384-9AEB-48AF-4742-6AEF11E52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06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3153-3F4F-DAAA-E5CD-5A35465CD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73FB6E-221A-3C86-CA61-D34627A18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A863E4-8449-693B-2D5E-7313FD4A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B5E7E-8B1B-C149-53D4-56A926942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30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13EF-3CDE-85F0-2370-D34F4B5B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4ABDA2-048D-CFDA-D520-5E5BEF869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0BD00B-C87B-B7AC-BD8D-21C73045A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05539-3D98-A8D9-DC9E-D6745A5F7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14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15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0F73F-E540-9581-0C68-BEE9BB17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116C28-BF13-CE0B-C60F-78B01B79E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6B846-067D-0262-86B4-9E4B9362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9BB35D-7B4C-A32A-E2C7-1ED6202CD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932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4548-6F2D-6568-7E0B-C6BB618B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8402C0-768F-DEB7-74AB-E2D4D025E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E24F30-5FDA-D73E-8F56-21B2CA369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603EC-5517-8B40-7D44-327817813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34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D7B1-F2CF-7C88-FEAD-E7944BD5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C00863-C189-A480-64CF-ECEA6261F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C2DEA1-16B0-7C2A-E077-1725336E3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ODQA.KIT -&gt;  FULL NAME / </a:t>
            </a:r>
            <a:r>
              <a:rPr lang="ko-KR" altLang="en-US" dirty="0"/>
              <a:t>약어 사용 </a:t>
            </a:r>
            <a:r>
              <a:rPr lang="en-US" altLang="ko-KR" dirty="0"/>
              <a:t>X / RETIREVER GENERATOR </a:t>
            </a:r>
            <a:r>
              <a:rPr lang="ko-KR" altLang="en-US" dirty="0"/>
              <a:t>관계도 표시 </a:t>
            </a:r>
            <a:r>
              <a:rPr lang="en-US" altLang="ko-KR" dirty="0"/>
              <a:t>/ </a:t>
            </a:r>
            <a:r>
              <a:rPr lang="ko-KR" altLang="en-US" dirty="0"/>
              <a:t>글자수 좀  줄여도 됨 </a:t>
            </a:r>
            <a:r>
              <a:rPr lang="en-US" altLang="ko-KR" dirty="0"/>
              <a:t>/ </a:t>
            </a:r>
            <a:r>
              <a:rPr lang="ko-KR" altLang="en-US" dirty="0"/>
              <a:t>문장 </a:t>
            </a:r>
            <a:r>
              <a:rPr lang="ko-KR" altLang="en-US" dirty="0" err="1"/>
              <a:t>아니어도됨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46A07-AA2A-AB2B-0424-830B089C7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5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E3CD-F820-882D-0CA9-E22C87CB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CF644-3B15-038B-772F-197B5727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7C951B-EB8A-461E-31BD-B9BE529D8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ODQA.KIT -&gt;  FULL NAME / </a:t>
            </a:r>
            <a:r>
              <a:rPr lang="ko-KR" altLang="en-US" dirty="0"/>
              <a:t>약어 사용 </a:t>
            </a:r>
            <a:r>
              <a:rPr lang="en-US" altLang="ko-KR" dirty="0"/>
              <a:t>X / RETIREVER GENERATOR </a:t>
            </a:r>
            <a:r>
              <a:rPr lang="ko-KR" altLang="en-US" dirty="0"/>
              <a:t>관계도 표시 </a:t>
            </a:r>
            <a:r>
              <a:rPr lang="en-US" altLang="ko-KR" dirty="0"/>
              <a:t>/ </a:t>
            </a:r>
            <a:r>
              <a:rPr lang="ko-KR" altLang="en-US" dirty="0"/>
              <a:t>글자수 좀  줄여도 됨 </a:t>
            </a:r>
            <a:r>
              <a:rPr lang="en-US" altLang="ko-KR" dirty="0"/>
              <a:t>/ </a:t>
            </a:r>
            <a:r>
              <a:rPr lang="ko-KR" altLang="en-US" dirty="0"/>
              <a:t>문장 </a:t>
            </a:r>
            <a:r>
              <a:rPr lang="ko-KR" altLang="en-US" dirty="0" err="1"/>
              <a:t>아니어도됨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-&gt;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Retriever score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question embedding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내적 값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높으면 해당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answer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추론 시 중요한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passage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작용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E8F7F-D1CC-8E46-6B0B-F28B188BA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7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RETREIVER</a:t>
            </a:r>
            <a:r>
              <a:rPr lang="ko-KR" altLang="en-US" dirty="0"/>
              <a:t>에 집중하고 싶다 </a:t>
            </a:r>
            <a:r>
              <a:rPr lang="en-US" altLang="ko-KR" dirty="0"/>
              <a:t>/ </a:t>
            </a:r>
            <a:r>
              <a:rPr lang="ko-KR" altLang="en-US" dirty="0"/>
              <a:t>같은 이미지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5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RETRIEVAL</a:t>
            </a:r>
            <a:r>
              <a:rPr lang="ko-KR" altLang="en-US" dirty="0"/>
              <a:t> 개념  </a:t>
            </a:r>
            <a:r>
              <a:rPr lang="en-US" altLang="ko-KR" dirty="0"/>
              <a:t>-&gt; </a:t>
            </a:r>
            <a:r>
              <a:rPr lang="ko-KR" altLang="en-US" dirty="0"/>
              <a:t>예시 가지고 설명 하는 것이 </a:t>
            </a:r>
            <a:r>
              <a:rPr lang="ko-KR" altLang="en-US" dirty="0" err="1"/>
              <a:t>좋을수도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핵심 차이 잘 드러나게 대조 해서 전달 </a:t>
            </a:r>
            <a:r>
              <a:rPr lang="en-US" altLang="ko-KR" dirty="0"/>
              <a:t>/ </a:t>
            </a:r>
            <a:r>
              <a:rPr lang="ko-KR" altLang="en-US" dirty="0"/>
              <a:t>좀 간단하게 설명해도 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57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8A5F-82E6-D878-23E0-EBA717745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53F576-FABB-5E40-F417-DCE8DDDE6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F6985-CA6C-3F9F-D2B9-BF88DEA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RETRIEVAL</a:t>
            </a:r>
            <a:r>
              <a:rPr lang="ko-KR" altLang="en-US" dirty="0"/>
              <a:t> 개념  </a:t>
            </a:r>
            <a:r>
              <a:rPr lang="en-US" altLang="ko-KR" dirty="0"/>
              <a:t>-&gt; </a:t>
            </a:r>
            <a:r>
              <a:rPr lang="ko-KR" altLang="en-US" dirty="0"/>
              <a:t>예시 가지고 설명 하는 것이 </a:t>
            </a:r>
            <a:r>
              <a:rPr lang="ko-KR" altLang="en-US" dirty="0" err="1"/>
              <a:t>좋을수도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핵심 차이 잘 드러나게 대조 해서 전달 </a:t>
            </a:r>
            <a:r>
              <a:rPr lang="en-US" altLang="ko-KR" dirty="0"/>
              <a:t>/ </a:t>
            </a:r>
            <a:r>
              <a:rPr lang="ko-KR" altLang="en-US" dirty="0"/>
              <a:t>좀 간단하게 설명해도 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BF3D5-7565-B782-01D0-05FCB1BF3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3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234B-1C52-40FA-A7F7-3A17A1D762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0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E077A-47A2-4722-0C96-28962E546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E07BF7-857B-C794-44EB-22D6E0DB2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B626D-BB01-5ACA-23E6-8D002CD6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44921-4509-C968-21DC-5657A1D0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71986-E1A8-A740-10B6-5E9B9D5A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713AD-BDD4-49D1-FA07-8D8C55FF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616A4E-D94E-8943-0F2D-D897E3B7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8C717-86B0-3B9A-9FC9-CB3C4B9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FB9C5-7C5C-2A33-7765-43EDF37C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EAFA0-B5E8-9524-B5DC-935B1A85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4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E92E26-BA5E-BA89-793D-179E73B7C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CF7F26-7C57-2018-FAF6-6AEF356AE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EC046-E051-D97D-A2B7-65036D55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B838B-C878-E958-2284-457C29C8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7CE27-509D-878D-9762-9A5D159D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8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3A29B-C10C-3D53-B175-6E72A6D7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754E4-BBF0-7C2E-662D-5DC4FEB7D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CAF21-CF9F-AFFB-E714-6588F222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6D5C5-891C-929E-FD55-A3EA2478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3FB44-0BCD-9973-48D8-7A10D132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6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D035B-C975-C2C9-3F7E-59B44D4D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E1FA0-AFC2-6D60-B7C3-7C008A27F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BE4BC-4539-BB48-10E9-F10FD3D4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D32E0-56A9-ABAD-8A38-677641CF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45D47-735D-0753-C970-A06443DE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8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1A4F3-34E5-0171-1163-F30AC998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573DD-D772-BE56-A6C6-7BD9C7EB7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9AD89-DF23-5E21-D39A-ECDE6FF12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51BAE-F4A5-DC11-1B34-BDCF7625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58F8D-B031-7040-2304-8E451710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1A0E3-33B8-6D20-666B-574DF80E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9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13B85-D8BB-BBB2-8D43-88CCCFA2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D4E0-6381-EA69-67FA-7D13E588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C5DF31-C257-C763-3809-7794B7A4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E1FADA-9AC9-E799-285C-66C489555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B45D48-428C-9DDA-CBF7-19B224C64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1DC286-ED02-1951-A07D-6306A41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6A3A8F-B302-5373-0F0C-27132168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5DA57-251C-4240-45E0-F0AE897D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4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7480F-2FD7-C534-B4C1-01F5C75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26B5F8-2C87-0E46-93C5-60FE1587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63CD60-2E0B-B4BD-CE20-9B2AA450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4867F-7EA6-0FB5-6F2B-34DA3346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1C731-834A-86BD-EB57-83176E9E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8A026B-D846-B8B3-E445-315059DC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B18B3-201A-5791-6ED8-4DE72E43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B42A0-BFB0-767B-B1C4-BECCF000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F5C04-3859-5CAE-4EFD-993CDE6E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049014-9BD3-B1A8-43EB-C27AE0675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6DC63-DF49-EE58-7115-76307F4C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BD11F4-B26E-A8D4-D064-0E84D8C9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55B51-8643-6A14-D749-D81A2F6D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09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2B10-4654-D4D1-A777-A74205D1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AB3375-7EE9-9992-5431-4361B1BF8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F29386-9CA6-A073-9019-AC19DB56D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E746B-65D8-274D-B090-1A940ABB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EBF79-9B63-A573-CFCB-FB0383F4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E1BB9-FD9E-4820-3C4E-DEA44658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2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D3E75D-2482-918D-B22F-82DE9A6C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74AE4-35DE-4C73-038C-111C8A318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5CC36-05A8-9D4B-A9D3-7F7AD20AA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821A91-C5A7-494F-9A0E-E3347345D213}" type="datetimeFigureOut">
              <a:rPr lang="ko-KR" altLang="en-US" smtClean="0"/>
              <a:t>2025-01-31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BEDC-C45E-54D1-03FD-7F3C30D72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4BD74-C8DD-B55D-2CA6-0A3E713AB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50FBD-9672-4AD0-BBA1-C2502D0AD6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3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14089" y="2224120"/>
            <a:ext cx="10163822" cy="1682254"/>
          </a:xfrm>
          <a:prstGeom prst="rect">
            <a:avLst/>
          </a:prstGeom>
          <a:noFill/>
        </p:spPr>
        <p:txBody>
          <a:bodyPr wrap="square" lIns="99186" tIns="49593" rIns="99186" bIns="495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accent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Query-to-columns  </a:t>
            </a:r>
          </a:p>
          <a:p>
            <a:pPr>
              <a:lnSpc>
                <a:spcPct val="150000"/>
              </a:lnSpc>
            </a:pPr>
            <a:r>
              <a:rPr lang="en-US" altLang="ko-KR" sz="3600" b="1" i="0" dirty="0">
                <a:solidFill>
                  <a:schemeClr val="accent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for human-like table retrieval system</a:t>
            </a:r>
            <a:endParaRPr lang="en-US" altLang="ko-KR" sz="3600" b="1" dirty="0">
              <a:solidFill>
                <a:schemeClr val="accent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78996-ED8B-5D41-A78C-F892382D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09484" y="5595181"/>
            <a:ext cx="408504" cy="408504"/>
          </a:xfrm>
          <a:prstGeom prst="rect">
            <a:avLst/>
          </a:prstGeom>
        </p:spPr>
      </p:pic>
      <p:pic>
        <p:nvPicPr>
          <p:cNvPr id="14" name="그래픽 13" descr="스톱워치 윤곽선">
            <a:extLst>
              <a:ext uri="{FF2B5EF4-FFF2-40B4-BE49-F238E27FC236}">
                <a16:creationId xmlns:a16="http://schemas.microsoft.com/office/drawing/2014/main" id="{21ADE92E-2619-4797-8511-94466E7442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613" y="5458657"/>
            <a:ext cx="650404" cy="6504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57396-7442-4C29-9436-0DDEA89B0674}"/>
              </a:ext>
            </a:extLst>
          </p:cNvPr>
          <p:cNvSpPr txBox="1"/>
          <p:nvPr/>
        </p:nvSpPr>
        <p:spPr>
          <a:xfrm>
            <a:off x="7174815" y="5610671"/>
            <a:ext cx="2208369" cy="346376"/>
          </a:xfrm>
          <a:prstGeom prst="rect">
            <a:avLst/>
          </a:prstGeom>
          <a:noFill/>
        </p:spPr>
        <p:txBody>
          <a:bodyPr wrap="square" lIns="99186" tIns="49593" rIns="99186" bIns="49593" rtlCol="0">
            <a:spAutoFit/>
          </a:bodyPr>
          <a:lstStyle/>
          <a:p>
            <a:pPr algn="ctr" defTabSz="879029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2024-11-29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9CF9E-A733-322E-9159-559335B3F34D}"/>
              </a:ext>
            </a:extLst>
          </p:cNvPr>
          <p:cNvSpPr txBox="1"/>
          <p:nvPr/>
        </p:nvSpPr>
        <p:spPr>
          <a:xfrm>
            <a:off x="2312712" y="5638939"/>
            <a:ext cx="1136637" cy="346376"/>
          </a:xfrm>
          <a:prstGeom prst="rect">
            <a:avLst/>
          </a:prstGeom>
          <a:noFill/>
        </p:spPr>
        <p:txBody>
          <a:bodyPr wrap="square" lIns="99186" tIns="49593" rIns="99186" bIns="49593" rtlCol="0">
            <a:spAutoFit/>
          </a:bodyPr>
          <a:lstStyle/>
          <a:p>
            <a:pPr algn="ctr" defTabSz="879029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강민혁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852D17-1022-AE4B-F8B3-5B0F41555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3292" y="5389312"/>
            <a:ext cx="1415464" cy="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1304-9D8A-5709-393B-F30B7A65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B8E362-CF51-EA0C-50EA-2FF7AC465569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FC4236-1EFB-2D62-386E-CC8B14AEB44A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Retrieval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F2894DC-D906-1D48-D16C-A6D720C19066}"/>
              </a:ext>
            </a:extLst>
          </p:cNvPr>
          <p:cNvGrpSpPr/>
          <p:nvPr/>
        </p:nvGrpSpPr>
        <p:grpSpPr>
          <a:xfrm>
            <a:off x="244643" y="-5751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D429FCF-009D-1598-8C7B-819C245A6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819BCC8-D9FE-DA33-74AF-5D8BA6EEC868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DFA3BD-42FF-1A80-2DCA-888B79B687F2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9920F2-4FC9-FB54-598E-75DC8842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3CEEA-7426-5887-BBE9-36C24280ECB3}"/>
              </a:ext>
            </a:extLst>
          </p:cNvPr>
          <p:cNvSpPr txBox="1"/>
          <p:nvPr/>
        </p:nvSpPr>
        <p:spPr>
          <a:xfrm>
            <a:off x="800123" y="1963796"/>
            <a:ext cx="5762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연구는 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한정되어 이루어져 왔음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07863-17AD-FA4C-B085-2B02F424B457}"/>
              </a:ext>
            </a:extLst>
          </p:cNvPr>
          <p:cNvSpPr txBox="1"/>
          <p:nvPr/>
        </p:nvSpPr>
        <p:spPr>
          <a:xfrm>
            <a:off x="800123" y="54299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R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etr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eval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DF230B-29CF-3E80-1F67-E40DDFCB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02" y="2957688"/>
            <a:ext cx="4853746" cy="1351742"/>
          </a:xfrm>
          <a:prstGeom prst="rect">
            <a:avLst/>
          </a:prstGeom>
        </p:spPr>
      </p:pic>
      <p:pic>
        <p:nvPicPr>
          <p:cNvPr id="11" name="그림 10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62F7A54E-A23E-A48A-57D9-05C35DF1D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4" y="1093124"/>
            <a:ext cx="3550296" cy="45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Retrieval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7DA0C-DF86-69C9-501A-6366DB66FC04}"/>
              </a:ext>
            </a:extLst>
          </p:cNvPr>
          <p:cNvSpPr txBox="1"/>
          <p:nvPr/>
        </p:nvSpPr>
        <p:spPr>
          <a:xfrm>
            <a:off x="6587301" y="2685613"/>
            <a:ext cx="63479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이질성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수치형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범주형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희소성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누락된 값과 불균형 데이터로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 간 상관관계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ex)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점수와 장학금 여부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순서 불변성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/>
              <a:t>Positional Encoding </a:t>
            </a:r>
            <a:r>
              <a:rPr lang="ko-KR" altLang="en-US" sz="1400" dirty="0"/>
              <a:t>의미 </a:t>
            </a:r>
            <a:r>
              <a:rPr lang="en-US" altLang="ko-KR" sz="1400" dirty="0"/>
              <a:t>X</a:t>
            </a:r>
            <a:r>
              <a:rPr lang="ko-KR" altLang="en-US" sz="1400" dirty="0"/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지식 부족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pretrained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2AE19-01AD-2224-2A03-5D864020BD3C}"/>
              </a:ext>
            </a:extLst>
          </p:cNvPr>
          <p:cNvSpPr txBox="1"/>
          <p:nvPr/>
        </p:nvSpPr>
        <p:spPr>
          <a:xfrm>
            <a:off x="859368" y="5107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retrieval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어려운 이유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F153598-7CEA-4239-FA73-576C1AC63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54922"/>
              </p:ext>
            </p:extLst>
          </p:nvPr>
        </p:nvGraphicFramePr>
        <p:xfrm>
          <a:off x="675891" y="2793107"/>
          <a:ext cx="5052696" cy="2139275"/>
        </p:xfrm>
        <a:graphic>
          <a:graphicData uri="http://schemas.openxmlformats.org/drawingml/2006/table">
            <a:tbl>
              <a:tblPr/>
              <a:tblGrid>
                <a:gridCol w="631587">
                  <a:extLst>
                    <a:ext uri="{9D8B030D-6E8A-4147-A177-3AD203B41FA5}">
                      <a16:colId xmlns:a16="http://schemas.microsoft.com/office/drawing/2014/main" val="592942453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1246927683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2985167867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2154722859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463962787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2355284991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1044170513"/>
                    </a:ext>
                  </a:extLst>
                </a:gridCol>
                <a:gridCol w="631587">
                  <a:extLst>
                    <a:ext uri="{9D8B030D-6E8A-4147-A177-3AD203B41FA5}">
                      <a16:colId xmlns:a16="http://schemas.microsoft.com/office/drawing/2014/main" val="1606481559"/>
                    </a:ext>
                  </a:extLst>
                </a:gridCol>
              </a:tblGrid>
              <a:tr h="729299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학생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출석 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장학금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성적 </a:t>
                      </a:r>
                      <a:r>
                        <a:rPr lang="ko-KR" altLang="en-US" sz="800" dirty="0" err="1"/>
                        <a:t>개선율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강의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장학금 지급일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320806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김철수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좋음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2024-11-01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57073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r>
                        <a:rPr lang="en-US" altLang="ko-KR" sz="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이영희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57032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r>
                        <a:rPr lang="en-US" altLang="ko-KR" sz="8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박민수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매우 좋음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2024-11-03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17740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C1686-8AD2-EF93-ECE1-AC198E141845}"/>
              </a:ext>
            </a:extLst>
          </p:cNvPr>
          <p:cNvSpPr txBox="1"/>
          <p:nvPr/>
        </p:nvSpPr>
        <p:spPr>
          <a:xfrm>
            <a:off x="300134" y="1889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B376A-EE3E-2005-1094-6AB0D828B7F8}"/>
              </a:ext>
            </a:extLst>
          </p:cNvPr>
          <p:cNvSpPr txBox="1"/>
          <p:nvPr/>
        </p:nvSpPr>
        <p:spPr>
          <a:xfrm>
            <a:off x="451814" y="1800335"/>
            <a:ext cx="6828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Tabular Data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데이터베이스에서 쉽게 볼 수 있는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형태의 행과 열로 표현되는 데이터</a:t>
            </a:r>
          </a:p>
          <a:p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22673-FFB1-CB18-B954-F67D6118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AF6981-4990-E14A-D6B1-96F7F3CD8E0D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1BBE01-D32C-4B7F-F16E-18532CFD7417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Retrieval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61AB49-985D-97F4-025F-E9B1C430C455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A67A4C9-57C4-D174-EE20-010ECA0A8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C22A15F-C825-2DBD-E476-49BB1E9E42E2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639C236-EA83-51A5-BB10-D95E0F29D9E8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F7C272-F553-6564-FC6B-0B48B288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19144-299E-A422-4A06-9856381727DC}"/>
              </a:ext>
            </a:extLst>
          </p:cNvPr>
          <p:cNvSpPr txBox="1"/>
          <p:nvPr/>
        </p:nvSpPr>
        <p:spPr>
          <a:xfrm>
            <a:off x="859368" y="5107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Retrieval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필요한 이유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4131444-4819-CCB3-ED6F-3A57242669DF}"/>
              </a:ext>
            </a:extLst>
          </p:cNvPr>
          <p:cNvCxnSpPr>
            <a:cxnSpLocks/>
          </p:cNvCxnSpPr>
          <p:nvPr/>
        </p:nvCxnSpPr>
        <p:spPr>
          <a:xfrm>
            <a:off x="5690919" y="1820092"/>
            <a:ext cx="0" cy="39423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6525E5-5725-97B7-40B6-EECE2AFA5F10}"/>
              </a:ext>
            </a:extLst>
          </p:cNvPr>
          <p:cNvGrpSpPr/>
          <p:nvPr/>
        </p:nvGrpSpPr>
        <p:grpSpPr>
          <a:xfrm>
            <a:off x="6397564" y="2695815"/>
            <a:ext cx="4311989" cy="1840531"/>
            <a:chOff x="552005" y="2306073"/>
            <a:chExt cx="4311989" cy="184053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49871F-6A88-F22B-0C38-FB1727CD7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005" y="2306073"/>
              <a:ext cx="2940551" cy="184053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989A34-04C7-E416-A280-2DC9A5CB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291" y="2512229"/>
              <a:ext cx="1785703" cy="133791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3498A9-6E94-CD5B-6F6C-20C8DC2B0177}"/>
              </a:ext>
            </a:extLst>
          </p:cNvPr>
          <p:cNvSpPr txBox="1"/>
          <p:nvPr/>
        </p:nvSpPr>
        <p:spPr>
          <a:xfrm>
            <a:off x="800123" y="17756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다양한 분야에서 사용됨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C419CC-63F0-0E22-0A25-57769F980B19}"/>
              </a:ext>
            </a:extLst>
          </p:cNvPr>
          <p:cNvSpPr txBox="1"/>
          <p:nvPr/>
        </p:nvSpPr>
        <p:spPr>
          <a:xfrm>
            <a:off x="6165212" y="1775675"/>
            <a:ext cx="6345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형태는 이미 데이터가 잘 정리된 형태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이러한 가치를 활용</a:t>
            </a:r>
          </a:p>
        </p:txBody>
      </p:sp>
      <p:pic>
        <p:nvPicPr>
          <p:cNvPr id="1028" name="Picture 4" descr="보고서]보건의료 빅데이터 활용을 위한 기본계획 수립 연구">
            <a:extLst>
              <a:ext uri="{FF2B5EF4-FFF2-40B4-BE49-F238E27FC236}">
                <a16:creationId xmlns:a16="http://schemas.microsoft.com/office/drawing/2014/main" id="{18D4CD1E-F776-C9FF-8962-0D2A1D23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42" y="2606139"/>
            <a:ext cx="2882229" cy="20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보고서]빅데이터 기반 융합 서비스산업 창출방안">
            <a:extLst>
              <a:ext uri="{FF2B5EF4-FFF2-40B4-BE49-F238E27FC236}">
                <a16:creationId xmlns:a16="http://schemas.microsoft.com/office/drawing/2014/main" id="{3C9BA4C4-05BB-B8E8-73A9-CDD3D6C6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4" y="3358703"/>
            <a:ext cx="2462563" cy="22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7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CE52-B6C7-F4A1-EFB5-77DB2232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406AD6-28E9-8A9E-8DB9-81491B583AD0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8FE75A-B583-A1E7-8992-4D79B4A8EC2B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Retrieval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9A9661-EDC9-F2C1-B116-892E5A190FB6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7C4C6FE-E6F8-F488-6AF5-2CC107145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6B219C4-1D5D-54AD-EAC9-BE17F91586FF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311A54A-83DB-9567-0E85-57F2B60FAA78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2BDAC3-E4D6-C16C-C013-BDB085DE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32061-0D37-885E-673E-14B2716CF67E}"/>
              </a:ext>
            </a:extLst>
          </p:cNvPr>
          <p:cNvSpPr txBox="1"/>
          <p:nvPr/>
        </p:nvSpPr>
        <p:spPr>
          <a:xfrm>
            <a:off x="857183" y="52861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 동향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3677C-6FB4-F39F-FC67-7E69BD4F7A31}"/>
              </a:ext>
            </a:extLst>
          </p:cNvPr>
          <p:cNvSpPr txBox="1"/>
          <p:nvPr/>
        </p:nvSpPr>
        <p:spPr>
          <a:xfrm>
            <a:off x="660008" y="1684769"/>
            <a:ext cx="110985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연구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테이블을 텍스트로 선형화하고 희소 텍스트 검색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(ex.BM25)</a:t>
            </a:r>
          </a:p>
          <a:p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검색 모델의 프레임워크를 따르면서도 테이블의 독특한 특성을 고려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(Open Domain Question Answering over Tables via Dense Retrieval (2021, Jonathan Herzig))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나은 표 형식 이해를 위해 사전 훈련과 교차 모델 대조적 규제를 도입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Bridge the Gap between Language models and Tabular Understanding(2023, Nuo Chen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))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</a:t>
            </a:r>
            <a:r>
              <a:rPr lang="ko-KR" altLang="en-US" sz="16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테이블 검색이 미세한 의미 매칭 문제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특성을 고려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(Enhancing Open-Domain Table Question Answering via Syntax- and Structure-aware Dense Retrieval (2023,</a:t>
            </a:r>
            <a:r>
              <a:rPr lang="en-US" altLang="ko-KR" sz="1600" b="1" dirty="0"/>
              <a:t> </a:t>
            </a: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Jin))</a:t>
            </a:r>
          </a:p>
          <a:p>
            <a:endParaRPr lang="en-US" altLang="ko-KR" sz="16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15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7DA0C-DF86-69C9-501A-6366DB66FC04}"/>
              </a:ext>
            </a:extLst>
          </p:cNvPr>
          <p:cNvSpPr txBox="1"/>
          <p:nvPr/>
        </p:nvSpPr>
        <p:spPr>
          <a:xfrm>
            <a:off x="5465874" y="2764780"/>
            <a:ext cx="57623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Retrieval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방법론을 제안한 논문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DPR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방법론에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Tapas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적용함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ABCAA-1FF2-7A13-6313-7324DFB7058B}"/>
              </a:ext>
            </a:extLst>
          </p:cNvPr>
          <p:cNvSpPr txBox="1"/>
          <p:nvPr/>
        </p:nvSpPr>
        <p:spPr>
          <a:xfrm>
            <a:off x="863365" y="492659"/>
            <a:ext cx="9803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 Domain Question Answering over Tables via Dense Retrieval (2021, Jonathan)</a:t>
            </a: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BAEA3-2E92-1815-62CE-CF6C06396E3E}"/>
              </a:ext>
            </a:extLst>
          </p:cNvPr>
          <p:cNvSpPr txBox="1"/>
          <p:nvPr/>
        </p:nvSpPr>
        <p:spPr>
          <a:xfrm>
            <a:off x="1003142" y="1508900"/>
            <a:ext cx="5328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DTR (Dense Table Retrieval)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2A36DE-A143-8D37-D43D-A0EA1B97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82" y="2214621"/>
            <a:ext cx="4077504" cy="343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2AE74-92B4-F456-07F8-695407EB5F6C}"/>
              </a:ext>
            </a:extLst>
          </p:cNvPr>
          <p:cNvSpPr txBox="1"/>
          <p:nvPr/>
        </p:nvSpPr>
        <p:spPr>
          <a:xfrm>
            <a:off x="119047" y="6539981"/>
            <a:ext cx="101636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검색 모델의 프레임워크를 따르면서도 테이블의 독특한 특성을 고려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(Open Domain Question Answering over Tables via Dense Retrieval (2021, Jonathan Herzig))</a:t>
            </a:r>
          </a:p>
        </p:txBody>
      </p:sp>
    </p:spTree>
    <p:extLst>
      <p:ext uri="{BB962C8B-B14F-4D97-AF65-F5344CB8AC3E}">
        <p14:creationId xmlns:p14="http://schemas.microsoft.com/office/powerpoint/2010/main" val="23680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ABCAA-1FF2-7A13-6313-7324DFB7058B}"/>
              </a:ext>
            </a:extLst>
          </p:cNvPr>
          <p:cNvSpPr txBox="1"/>
          <p:nvPr/>
        </p:nvSpPr>
        <p:spPr>
          <a:xfrm>
            <a:off x="863365" y="506783"/>
            <a:ext cx="9803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DTR vs DPR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2A321-2963-0A1C-AB7C-73195701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3" y="1615680"/>
            <a:ext cx="2950315" cy="1923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D5F070-4590-115E-091F-B53A17E8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703" y="939940"/>
            <a:ext cx="3927611" cy="303418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04C1FE-6BCA-34DC-9352-F71D5DEF5215}"/>
              </a:ext>
            </a:extLst>
          </p:cNvPr>
          <p:cNvCxnSpPr>
            <a:cxnSpLocks/>
          </p:cNvCxnSpPr>
          <p:nvPr/>
        </p:nvCxnSpPr>
        <p:spPr>
          <a:xfrm>
            <a:off x="3829408" y="939940"/>
            <a:ext cx="0" cy="5627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BA3EF-F7D5-BA09-BD8F-439EF2E97114}"/>
              </a:ext>
            </a:extLst>
          </p:cNvPr>
          <p:cNvSpPr txBox="1"/>
          <p:nvPr/>
        </p:nvSpPr>
        <p:spPr>
          <a:xfrm>
            <a:off x="419775" y="4177725"/>
            <a:ext cx="30192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Embedding Layer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 </a:t>
            </a:r>
            <a:endParaRPr lang="en-US" altLang="ko-KR" sz="1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표의 구조를 인코딩하기 위한 </a:t>
            </a:r>
            <a:endParaRPr lang="en-US" altLang="ko-KR" sz="1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특수한 </a:t>
            </a:r>
            <a:r>
              <a:rPr lang="ko-KR" altLang="en-US" sz="14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도입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ex) row, column, rank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A9607-BEE1-7D20-BC2F-8B873D441226}"/>
              </a:ext>
            </a:extLst>
          </p:cNvPr>
          <p:cNvSpPr txBox="1"/>
          <p:nvPr/>
        </p:nvSpPr>
        <p:spPr>
          <a:xfrm>
            <a:off x="4375119" y="3985434"/>
            <a:ext cx="31729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방식의 차이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DPR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NQ-Table 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 바로 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DTR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Wiki Table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40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MaskLM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(TAPAS), ICT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추가 사전학습을 거친 후 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6F67CD-1C12-E3CC-6D83-F633E0C34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857" y="1494072"/>
            <a:ext cx="3701657" cy="173726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56F83BB-3BAC-4788-DB2E-D1D84AFFABDE}"/>
              </a:ext>
            </a:extLst>
          </p:cNvPr>
          <p:cNvCxnSpPr>
            <a:cxnSpLocks/>
          </p:cNvCxnSpPr>
          <p:nvPr/>
        </p:nvCxnSpPr>
        <p:spPr>
          <a:xfrm>
            <a:off x="8093732" y="750388"/>
            <a:ext cx="0" cy="5627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C23298-51E3-1E05-AB74-DFBB6FC365F3}"/>
              </a:ext>
            </a:extLst>
          </p:cNvPr>
          <p:cNvSpPr txBox="1"/>
          <p:nvPr/>
        </p:nvSpPr>
        <p:spPr>
          <a:xfrm>
            <a:off x="8651634" y="4409821"/>
            <a:ext cx="3282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비교</a:t>
            </a:r>
            <a:endParaRPr lang="en-US" altLang="ko-KR" sz="1400" b="0" i="0" dirty="0">
              <a:solidFill>
                <a:srgbClr val="444444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DTR&gt;DPR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성능차이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DA73D-837A-5735-D0FA-1FA665A6E8D2}"/>
              </a:ext>
            </a:extLst>
          </p:cNvPr>
          <p:cNvSpPr txBox="1"/>
          <p:nvPr/>
        </p:nvSpPr>
        <p:spPr>
          <a:xfrm>
            <a:off x="916428" y="524963"/>
            <a:ext cx="11114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Enhancing Open-Domain Table Question Answering via Syntax- and Structure-aware Dense Retrieval (2023,</a:t>
            </a:r>
            <a:r>
              <a:rPr lang="en-US" altLang="ko-KR" sz="1400" b="1" dirty="0"/>
              <a:t> 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</a:t>
            </a: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311E9C-1046-559A-A813-60C5D2964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78" y="2353446"/>
            <a:ext cx="4549836" cy="30180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A1A609-CAF8-D8F3-56B3-A190F68A6112}"/>
              </a:ext>
            </a:extLst>
          </p:cNvPr>
          <p:cNvSpPr txBox="1"/>
          <p:nvPr/>
        </p:nvSpPr>
        <p:spPr>
          <a:xfrm>
            <a:off x="5659208" y="3195361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사람들은 질문의 의미 있는 구절을 테이블 열과 의식적으로 매칭시키고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정도에 따라 후보 테이블을 순위를 매김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미세한 매칭 과정을 모방하는 구문 및 구조 인식 밀집 검색 방법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615D1-D3BB-7BC5-E471-A189704F83B8}"/>
              </a:ext>
            </a:extLst>
          </p:cNvPr>
          <p:cNvSpPr txBox="1"/>
          <p:nvPr/>
        </p:nvSpPr>
        <p:spPr>
          <a:xfrm>
            <a:off x="700678" y="1594218"/>
            <a:ext cx="5328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Syntax- and Structure-aware Dense Retrieval</a:t>
            </a:r>
            <a:endParaRPr lang="ko-KR" alt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27220-8AC0-E150-101B-BDC3EA19960C}"/>
              </a:ext>
            </a:extLst>
          </p:cNvPr>
          <p:cNvSpPr txBox="1"/>
          <p:nvPr/>
        </p:nvSpPr>
        <p:spPr>
          <a:xfrm>
            <a:off x="0" y="6535196"/>
            <a:ext cx="10950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검색이 미세한 의미 매칭 문제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특성을 고려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(Enhancing Open-Domain Table Question Answering via Syntax- and Structure-aware Dense Retrieval (2023,</a:t>
            </a:r>
            <a:r>
              <a:rPr lang="en-US" altLang="ko-KR" sz="1000" b="1" dirty="0"/>
              <a:t> </a:t>
            </a:r>
            <a:r>
              <a:rPr lang="en-US" altLang="ko-KR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Jin))</a:t>
            </a:r>
          </a:p>
          <a:p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6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4675A8-169C-6909-6C2D-03AE156FF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73" y="1564257"/>
            <a:ext cx="4286100" cy="4048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AE082-F0E6-0FEA-EAB3-F2C3C762036C}"/>
              </a:ext>
            </a:extLst>
          </p:cNvPr>
          <p:cNvSpPr txBox="1"/>
          <p:nvPr/>
        </p:nvSpPr>
        <p:spPr>
          <a:xfrm>
            <a:off x="5361527" y="2464822"/>
            <a:ext cx="59563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대해 구문 분석을 적용하여 가능한 모든 의미 있는 구절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명사절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     추출하고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Mean Pooling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연산을 수행해서 각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명사절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표현 벡터 구함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-base-uncased)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테이블에 대해서는 통해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Head,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각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첫번째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Value 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(</a:t>
            </a:r>
            <a:r>
              <a:rPr lang="en-US" altLang="ko-KR" sz="14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-base-uncased)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벡터들과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head/value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벡터들간의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유사도 계산은  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MaxSim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별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dot product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max</a:t>
            </a:r>
            <a:r>
              <a:rPr lang="ko-KR" altLang="en-US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sum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 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CC54B-16D1-12B6-7826-89EF24977E1E}"/>
              </a:ext>
            </a:extLst>
          </p:cNvPr>
          <p:cNvSpPr txBox="1"/>
          <p:nvPr/>
        </p:nvSpPr>
        <p:spPr>
          <a:xfrm>
            <a:off x="859368" y="502323"/>
            <a:ext cx="11114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Enhancing Open-Domain Table Question Answering via Syntax- and Structure-aware Dense Retrieval (2023,</a:t>
            </a:r>
            <a:r>
              <a:rPr lang="en-US" altLang="ko-KR" sz="1400" b="1" dirty="0"/>
              <a:t> 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</a:t>
            </a: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4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E4913-C461-9BDA-2864-4579E300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A4789DE-A7F0-6351-E682-7B61A52CB725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C05876-0476-AD7D-F51F-87F234B57196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0716C4A-B9F0-4D14-F200-D073737C3779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E8AB3CD-3F26-C78C-A733-958D9B89F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6D6EEFE-61BD-EA25-7B5A-CC58C60D5194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6E0071-BC6D-EE45-7BDD-160E964D95BB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F6248AF-FBDA-7318-D382-C7945527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116095-6671-CD6A-14F2-6E1751CF81A8}"/>
              </a:ext>
            </a:extLst>
          </p:cNvPr>
          <p:cNvSpPr txBox="1"/>
          <p:nvPr/>
        </p:nvSpPr>
        <p:spPr>
          <a:xfrm>
            <a:off x="303888" y="950655"/>
            <a:ext cx="6096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"What are the tracks in the </a:t>
            </a:r>
            <a:r>
              <a:rPr lang="en-US" altLang="ko-KR" sz="14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It Be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album by The Beatles?“</a:t>
            </a:r>
          </a:p>
          <a:p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Tracks  / Let It Be / The Beatles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A2CA49-D3A1-DFA4-9350-5DAA7B5AFED7}"/>
              </a:ext>
            </a:extLst>
          </p:cNvPr>
          <p:cNvCxnSpPr/>
          <p:nvPr/>
        </p:nvCxnSpPr>
        <p:spPr>
          <a:xfrm>
            <a:off x="2171637" y="1594434"/>
            <a:ext cx="0" cy="520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A2CA82-C37E-93E2-AA59-7B61F99FC6D1}"/>
              </a:ext>
            </a:extLst>
          </p:cNvPr>
          <p:cNvSpPr txBox="1"/>
          <p:nvPr/>
        </p:nvSpPr>
        <p:spPr>
          <a:xfrm>
            <a:off x="2305735" y="1696364"/>
            <a:ext cx="929775" cy="284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Syntatical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Pooler 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971052-20EC-DD5B-E7BD-2E9A04E02D6D}"/>
              </a:ext>
            </a:extLst>
          </p:cNvPr>
          <p:cNvCxnSpPr>
            <a:cxnSpLocks/>
          </p:cNvCxnSpPr>
          <p:nvPr/>
        </p:nvCxnSpPr>
        <p:spPr>
          <a:xfrm>
            <a:off x="2171637" y="2566234"/>
            <a:ext cx="0" cy="79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FBBE38-A68D-3FCB-1A59-0F5C67D6BB3E}"/>
              </a:ext>
            </a:extLst>
          </p:cNvPr>
          <p:cNvSpPr txBox="1"/>
          <p:nvPr/>
        </p:nvSpPr>
        <p:spPr>
          <a:xfrm>
            <a:off x="1526562" y="4314529"/>
            <a:ext cx="1996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A/B/C  (768 dimension)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44BC6-FB0B-FB95-E769-848E5ECDBA9E}"/>
              </a:ext>
            </a:extLst>
          </p:cNvPr>
          <p:cNvSpPr txBox="1"/>
          <p:nvPr/>
        </p:nvSpPr>
        <p:spPr>
          <a:xfrm>
            <a:off x="8039539" y="813458"/>
            <a:ext cx="10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F65AB5-3F73-27D9-9121-3E05E516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32085"/>
              </p:ext>
            </p:extLst>
          </p:nvPr>
        </p:nvGraphicFramePr>
        <p:xfrm>
          <a:off x="6175985" y="1259848"/>
          <a:ext cx="4727804" cy="1713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4186048030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553553211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3231793519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3932093112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Album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Artist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Track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Release year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56486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Bruno&amp;Roje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38209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Beatles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Be, Across the Universe, I Me Mine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03521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Mc Clean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0721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EDEE76B-350E-18B5-2762-61E7F70FEA5C}"/>
              </a:ext>
            </a:extLst>
          </p:cNvPr>
          <p:cNvSpPr txBox="1"/>
          <p:nvPr/>
        </p:nvSpPr>
        <p:spPr>
          <a:xfrm>
            <a:off x="7780011" y="4305031"/>
            <a:ext cx="199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a/b/c/d/e/f/g/h  (768 dimension)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07B6D8-3B97-447D-0FE1-7B3C9AA49844}"/>
              </a:ext>
            </a:extLst>
          </p:cNvPr>
          <p:cNvCxnSpPr>
            <a:cxnSpLocks/>
          </p:cNvCxnSpPr>
          <p:nvPr/>
        </p:nvCxnSpPr>
        <p:spPr>
          <a:xfrm>
            <a:off x="8309035" y="3034733"/>
            <a:ext cx="0" cy="394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BF61AA-75F7-7E32-ABAD-5140E397D588}"/>
              </a:ext>
            </a:extLst>
          </p:cNvPr>
          <p:cNvSpPr txBox="1"/>
          <p:nvPr/>
        </p:nvSpPr>
        <p:spPr>
          <a:xfrm>
            <a:off x="3444346" y="5360630"/>
            <a:ext cx="3808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유사도 점수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A⋅c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)+(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B⋅e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)+(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C⋅f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80AD4-3686-DB10-BCCD-37393A509080}"/>
              </a:ext>
            </a:extLst>
          </p:cNvPr>
          <p:cNvSpPr txBox="1"/>
          <p:nvPr/>
        </p:nvSpPr>
        <p:spPr>
          <a:xfrm>
            <a:off x="859368" y="502323"/>
            <a:ext cx="11114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Enhancing Open-Domain Table Question Answering via Syntax- and Structure-aware Dense Retrieval (2023,</a:t>
            </a:r>
            <a:r>
              <a:rPr lang="en-US" altLang="ko-KR" sz="1400" b="1" dirty="0"/>
              <a:t> 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</a:t>
            </a: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67DCC-4A46-158E-9F18-A471316BEC1A}"/>
              </a:ext>
            </a:extLst>
          </p:cNvPr>
          <p:cNvSpPr txBox="1"/>
          <p:nvPr/>
        </p:nvSpPr>
        <p:spPr>
          <a:xfrm>
            <a:off x="1800838" y="812770"/>
            <a:ext cx="1009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endParaRPr lang="ko-KR" altLang="en-US" sz="1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906EB3-0CFD-61C8-FD86-3DD2C8B36B40}"/>
              </a:ext>
            </a:extLst>
          </p:cNvPr>
          <p:cNvSpPr/>
          <p:nvPr/>
        </p:nvSpPr>
        <p:spPr>
          <a:xfrm>
            <a:off x="916428" y="3498724"/>
            <a:ext cx="10372671" cy="439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BERT</a:t>
            </a:r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2D73B27-AEA0-38C0-5D92-0ABF75AD6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83257"/>
              </p:ext>
            </p:extLst>
          </p:nvPr>
        </p:nvGraphicFramePr>
        <p:xfrm>
          <a:off x="916428" y="4519235"/>
          <a:ext cx="27393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102">
                  <a:extLst>
                    <a:ext uri="{9D8B030D-6E8A-4147-A177-3AD203B41FA5}">
                      <a16:colId xmlns:a16="http://schemas.microsoft.com/office/drawing/2014/main" val="3943010239"/>
                    </a:ext>
                  </a:extLst>
                </a:gridCol>
                <a:gridCol w="913102">
                  <a:extLst>
                    <a:ext uri="{9D8B030D-6E8A-4147-A177-3AD203B41FA5}">
                      <a16:colId xmlns:a16="http://schemas.microsoft.com/office/drawing/2014/main" val="530949710"/>
                    </a:ext>
                  </a:extLst>
                </a:gridCol>
                <a:gridCol w="913102">
                  <a:extLst>
                    <a:ext uri="{9D8B030D-6E8A-4147-A177-3AD203B41FA5}">
                      <a16:colId xmlns:a16="http://schemas.microsoft.com/office/drawing/2014/main" val="3803194902"/>
                    </a:ext>
                  </a:extLst>
                </a:gridCol>
              </a:tblGrid>
              <a:tr h="36195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529883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7F3554A-DE80-688E-0CD4-96072C3C9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90515"/>
              </p:ext>
            </p:extLst>
          </p:nvPr>
        </p:nvGraphicFramePr>
        <p:xfrm>
          <a:off x="4978418" y="4514382"/>
          <a:ext cx="6797032" cy="38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29">
                  <a:extLst>
                    <a:ext uri="{9D8B030D-6E8A-4147-A177-3AD203B41FA5}">
                      <a16:colId xmlns:a16="http://schemas.microsoft.com/office/drawing/2014/main" val="656935301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1790337859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3501706298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3936762222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1971005220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1445338604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2795295536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791929534"/>
                    </a:ext>
                  </a:extLst>
                </a:gridCol>
              </a:tblGrid>
              <a:tr h="3821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09856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70A7AA5-3299-E0D7-D7C6-9770B62B1133}"/>
              </a:ext>
            </a:extLst>
          </p:cNvPr>
          <p:cNvCxnSpPr>
            <a:cxnSpLocks/>
          </p:cNvCxnSpPr>
          <p:nvPr/>
        </p:nvCxnSpPr>
        <p:spPr>
          <a:xfrm>
            <a:off x="2171637" y="4031062"/>
            <a:ext cx="0" cy="285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64C2107-CA81-053E-EE6E-A5A41B821336}"/>
              </a:ext>
            </a:extLst>
          </p:cNvPr>
          <p:cNvCxnSpPr>
            <a:cxnSpLocks/>
          </p:cNvCxnSpPr>
          <p:nvPr/>
        </p:nvCxnSpPr>
        <p:spPr>
          <a:xfrm>
            <a:off x="8309035" y="3977663"/>
            <a:ext cx="0" cy="327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484234C-26CC-55AF-6B2D-56F1F1CA7C05}"/>
              </a:ext>
            </a:extLst>
          </p:cNvPr>
          <p:cNvGrpSpPr/>
          <p:nvPr/>
        </p:nvGrpSpPr>
        <p:grpSpPr>
          <a:xfrm>
            <a:off x="2171637" y="4961441"/>
            <a:ext cx="1272709" cy="529996"/>
            <a:chOff x="2171637" y="4961441"/>
            <a:chExt cx="1272709" cy="529996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6B159FB-5240-F618-4955-C4FF12FC9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637" y="5491435"/>
              <a:ext cx="1272709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6F1C05F-6F57-3482-4C53-FD517DB4E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637" y="4961441"/>
              <a:ext cx="0" cy="52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39856AB-DCA0-9CF7-B80F-35320520BF45}"/>
              </a:ext>
            </a:extLst>
          </p:cNvPr>
          <p:cNvGrpSpPr/>
          <p:nvPr/>
        </p:nvGrpSpPr>
        <p:grpSpPr>
          <a:xfrm>
            <a:off x="5733691" y="4961440"/>
            <a:ext cx="2643243" cy="529995"/>
            <a:chOff x="5733691" y="4961440"/>
            <a:chExt cx="2643243" cy="529995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A56F9FF-B564-E1C3-F139-53A1084BD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934" y="4961440"/>
              <a:ext cx="0" cy="52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5AB31E0-C173-33CF-2672-F1027A319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3691" y="5491435"/>
              <a:ext cx="2643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E51DF76-F962-2B8C-7CF7-446A048A593A}"/>
              </a:ext>
            </a:extLst>
          </p:cNvPr>
          <p:cNvSpPr txBox="1"/>
          <p:nvPr/>
        </p:nvSpPr>
        <p:spPr>
          <a:xfrm>
            <a:off x="2438401" y="5785949"/>
            <a:ext cx="7976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Maxsim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쿼리의 각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벡터가 테이블의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임베딩과의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유사도 중 가장 높은 값을 선택하고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최댓값들을 합산하여 최종 점수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22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1F80-3FE8-67AE-D026-FB2EC9E3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E34652-2063-DD3F-39DB-C7D63B745232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232423-3E2B-FBF7-A248-DF53B072867F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43C27ED-08E1-51BA-4D78-DEA2D5955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7774FC1-E74C-2ABB-5E0A-4F17615F183A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6832BF7-5AA7-5E5C-E446-F9EF7A2B449D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E02F86-50C2-8576-3AE4-9DD9D0B3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454457F-26A2-249C-8FAE-0AECA9473A97}"/>
              </a:ext>
            </a:extLst>
          </p:cNvPr>
          <p:cNvCxnSpPr>
            <a:cxnSpLocks/>
          </p:cNvCxnSpPr>
          <p:nvPr/>
        </p:nvCxnSpPr>
        <p:spPr>
          <a:xfrm>
            <a:off x="5638985" y="3012219"/>
            <a:ext cx="0" cy="35553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01EA82-6208-EB65-071B-ED234456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23" y="1917714"/>
            <a:ext cx="3952894" cy="1094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E96522-6F01-4797-66F8-3FB212315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23" y="3804173"/>
            <a:ext cx="4225691" cy="2225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E1FAB8-D276-19A5-7FAF-F0F2F92A2812}"/>
              </a:ext>
            </a:extLst>
          </p:cNvPr>
          <p:cNvSpPr txBox="1"/>
          <p:nvPr/>
        </p:nvSpPr>
        <p:spPr>
          <a:xfrm>
            <a:off x="6643082" y="1667222"/>
            <a:ext cx="88709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CDCCC-2F56-46AA-4AEE-D75A9B382B07}"/>
              </a:ext>
            </a:extLst>
          </p:cNvPr>
          <p:cNvSpPr txBox="1"/>
          <p:nvPr/>
        </p:nvSpPr>
        <p:spPr>
          <a:xfrm>
            <a:off x="871842" y="3496396"/>
            <a:ext cx="4225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B7284-BD22-37C5-4F32-047A39F8D108}"/>
              </a:ext>
            </a:extLst>
          </p:cNvPr>
          <p:cNvSpPr txBox="1"/>
          <p:nvPr/>
        </p:nvSpPr>
        <p:spPr>
          <a:xfrm>
            <a:off x="1273167" y="5993945"/>
            <a:ext cx="2620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Baseline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들보다 높은 성능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001F2-96BF-A1C1-AEF7-ABDC97404A73}"/>
              </a:ext>
            </a:extLst>
          </p:cNvPr>
          <p:cNvSpPr txBox="1"/>
          <p:nvPr/>
        </p:nvSpPr>
        <p:spPr>
          <a:xfrm>
            <a:off x="7550988" y="1006141"/>
            <a:ext cx="4225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Test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19320-DDBC-CA1E-2774-99E0C09ACC51}"/>
              </a:ext>
            </a:extLst>
          </p:cNvPr>
          <p:cNvSpPr txBox="1"/>
          <p:nvPr/>
        </p:nvSpPr>
        <p:spPr>
          <a:xfrm>
            <a:off x="800123" y="1290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B4CB6-DDCB-4B52-FD86-055403DA9C66}"/>
              </a:ext>
            </a:extLst>
          </p:cNvPr>
          <p:cNvSpPr txBox="1"/>
          <p:nvPr/>
        </p:nvSpPr>
        <p:spPr>
          <a:xfrm>
            <a:off x="851249" y="528793"/>
            <a:ext cx="107160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Enhancing Open-Domain Table Question Answering via Syntax- and Structure-aware Dense Retrieval (2023,</a:t>
            </a:r>
            <a:r>
              <a:rPr lang="en-US" altLang="ko-KR" sz="1400" b="1" dirty="0"/>
              <a:t> </a:t>
            </a:r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Nengzheng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Jin)</a:t>
            </a: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FDB40B-5A68-9579-7D49-0A56205E8E1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753017" y="2464966"/>
            <a:ext cx="185481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1134D0-A9A0-7BF6-B989-68F7526882D0}"/>
              </a:ext>
            </a:extLst>
          </p:cNvPr>
          <p:cNvSpPr txBox="1"/>
          <p:nvPr/>
        </p:nvSpPr>
        <p:spPr>
          <a:xfrm>
            <a:off x="5147861" y="2063289"/>
            <a:ext cx="948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522CA-7265-FEFB-D468-B877BD9B8D9D}"/>
              </a:ext>
            </a:extLst>
          </p:cNvPr>
          <p:cNvSpPr txBox="1"/>
          <p:nvPr/>
        </p:nvSpPr>
        <p:spPr>
          <a:xfrm>
            <a:off x="1024242" y="1821234"/>
            <a:ext cx="92917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813EA25-E5CE-B41E-6BBF-66B973EDD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81883"/>
              </p:ext>
            </p:extLst>
          </p:nvPr>
        </p:nvGraphicFramePr>
        <p:xfrm>
          <a:off x="6737409" y="2104957"/>
          <a:ext cx="5110204" cy="644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7551">
                  <a:extLst>
                    <a:ext uri="{9D8B030D-6E8A-4147-A177-3AD203B41FA5}">
                      <a16:colId xmlns:a16="http://schemas.microsoft.com/office/drawing/2014/main" val="1411744950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1934667235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4254802490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789597669"/>
                    </a:ext>
                  </a:extLst>
                </a:gridCol>
              </a:tblGrid>
              <a:tr h="322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Dataset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Test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Tables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49871"/>
                  </a:ext>
                </a:extLst>
              </a:tr>
              <a:tr h="322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NQ-TABLES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20252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802A05-4DA5-80A0-DD02-78138347681A}"/>
              </a:ext>
            </a:extLst>
          </p:cNvPr>
          <p:cNvSpPr txBox="1"/>
          <p:nvPr/>
        </p:nvSpPr>
        <p:spPr>
          <a:xfrm>
            <a:off x="6607834" y="3514005"/>
            <a:ext cx="4225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C5E19B7-7AF5-2CF8-ED90-B170087A6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64844"/>
              </p:ext>
            </p:extLst>
          </p:nvPr>
        </p:nvGraphicFramePr>
        <p:xfrm>
          <a:off x="6737409" y="4073516"/>
          <a:ext cx="4880329" cy="168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0217">
                  <a:extLst>
                    <a:ext uri="{9D8B030D-6E8A-4147-A177-3AD203B41FA5}">
                      <a16:colId xmlns:a16="http://schemas.microsoft.com/office/drawing/2014/main" val="482919425"/>
                    </a:ext>
                  </a:extLst>
                </a:gridCol>
                <a:gridCol w="2990112">
                  <a:extLst>
                    <a:ext uri="{9D8B030D-6E8A-4147-A177-3AD203B41FA5}">
                      <a16:colId xmlns:a16="http://schemas.microsoft.com/office/drawing/2014/main" val="269204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R@10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1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BM25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10.20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0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Syntax- and Structure-aware Dense Retrieval 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66.00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33750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FBB2918B-B60C-3910-FC05-81BBE0CDD760}"/>
              </a:ext>
            </a:extLst>
          </p:cNvPr>
          <p:cNvSpPr/>
          <p:nvPr/>
        </p:nvSpPr>
        <p:spPr>
          <a:xfrm>
            <a:off x="1897811" y="4577751"/>
            <a:ext cx="270295" cy="1552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32F9E46-8222-2F47-E009-EDAD2F5194DA}"/>
              </a:ext>
            </a:extLst>
          </p:cNvPr>
          <p:cNvSpPr/>
          <p:nvPr/>
        </p:nvSpPr>
        <p:spPr>
          <a:xfrm>
            <a:off x="9727721" y="5007852"/>
            <a:ext cx="733246" cy="31752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BB59D9-D0A9-4E59-FECB-79DAACB132F9}"/>
              </a:ext>
            </a:extLst>
          </p:cNvPr>
          <p:cNvSpPr txBox="1"/>
          <p:nvPr/>
        </p:nvSpPr>
        <p:spPr>
          <a:xfrm>
            <a:off x="2359480" y="1071328"/>
            <a:ext cx="2132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Paper Result</a:t>
            </a:r>
            <a:endParaRPr lang="en-US" altLang="ko-KR" sz="11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8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C7F69A-DBC5-5FC3-E3A0-CD256F1A947D}"/>
              </a:ext>
            </a:extLst>
          </p:cNvPr>
          <p:cNvCxnSpPr>
            <a:cxnSpLocks/>
          </p:cNvCxnSpPr>
          <p:nvPr/>
        </p:nvCxnSpPr>
        <p:spPr>
          <a:xfrm>
            <a:off x="4703552" y="751404"/>
            <a:ext cx="0" cy="56276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D61CB1-7752-E6C9-D001-857163791882}"/>
              </a:ext>
            </a:extLst>
          </p:cNvPr>
          <p:cNvSpPr txBox="1"/>
          <p:nvPr/>
        </p:nvSpPr>
        <p:spPr>
          <a:xfrm>
            <a:off x="5185722" y="1683025"/>
            <a:ext cx="46054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 Retrieval</a:t>
            </a:r>
          </a:p>
          <a:p>
            <a:pPr marL="342900" indent="-342900">
              <a:buFont typeface="+mj-ea"/>
              <a:buAutoNum type="circleNumDbPlain"/>
            </a:pPr>
            <a:endParaRPr kumimoji="1" lang="en-US" altLang="ko-KR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Related works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Method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&amp; Future work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7DC654-ED77-D0DC-9315-2CE0E2BC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57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85508-581A-3496-1FF7-0B943B79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22476D-7062-A0A3-7525-33F4985A2264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B1DE60-15B0-B091-5B37-EA15DB1D212E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AFE596-79AC-00AE-EC4D-1833238C3DB3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230F6EE-3D70-AA73-50B9-1C83A63CB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CD7959F-139A-58E4-F6CA-692F9D0ECB4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960E651-FB9C-21EC-EC62-C85138476652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1BDC53E-D9DA-EFBC-95BB-7726D97B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9FF88-18F6-4BF9-2FB1-803D65B57F8E}"/>
              </a:ext>
            </a:extLst>
          </p:cNvPr>
          <p:cNvSpPr txBox="1"/>
          <p:nvPr/>
        </p:nvSpPr>
        <p:spPr>
          <a:xfrm>
            <a:off x="836194" y="549401"/>
            <a:ext cx="10665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Motivation of Method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ACEF6-82D6-F8E5-5DDB-0D79B725B086}"/>
              </a:ext>
            </a:extLst>
          </p:cNvPr>
          <p:cNvSpPr txBox="1"/>
          <p:nvPr/>
        </p:nvSpPr>
        <p:spPr>
          <a:xfrm>
            <a:off x="1215927" y="5155524"/>
            <a:ext cx="10976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Limitation</a:t>
            </a:r>
          </a:p>
          <a:p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헤더와 첫 번째 행만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 전체의 맥락을 반영하지 못함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arenR"/>
            </a:pPr>
            <a:endParaRPr lang="en-US" altLang="ko-KR" sz="14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질문과 테이블 간 매핑의 부정확성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질문과 상관없는 열도 검색 과정에 포함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56790-7DD9-06E6-35B4-3C2B1ADA79F2}"/>
              </a:ext>
            </a:extLst>
          </p:cNvPr>
          <p:cNvSpPr txBox="1"/>
          <p:nvPr/>
        </p:nvSpPr>
        <p:spPr>
          <a:xfrm>
            <a:off x="857183" y="10704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4328-AF19-8C07-01B7-5A0B95F26DFF}"/>
              </a:ext>
            </a:extLst>
          </p:cNvPr>
          <p:cNvSpPr txBox="1"/>
          <p:nvPr/>
        </p:nvSpPr>
        <p:spPr>
          <a:xfrm>
            <a:off x="648796" y="1414506"/>
            <a:ext cx="509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Query: </a:t>
            </a:r>
            <a:r>
              <a:rPr lang="en-US" altLang="ko-KR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2002</a:t>
            </a:r>
            <a:r>
              <a:rPr lang="ko-KR" altLang="en-US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년 월드컵 개최국의 당시 </a:t>
            </a:r>
            <a:r>
              <a:rPr lang="en-US" altLang="ko-KR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GDP</a:t>
            </a:r>
            <a:r>
              <a:rPr lang="ko-KR" altLang="en-US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? 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 </a:t>
            </a:r>
            <a:r>
              <a:rPr lang="en-US" altLang="ko-KR" sz="12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2002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월드컵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200" dirty="0"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GDP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F7BCF1-F2E6-2FB2-EE1D-F3DEA0C0FC39}"/>
              </a:ext>
            </a:extLst>
          </p:cNvPr>
          <p:cNvSpPr txBox="1"/>
          <p:nvPr/>
        </p:nvSpPr>
        <p:spPr>
          <a:xfrm>
            <a:off x="552004" y="1039131"/>
            <a:ext cx="509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A039FA-519E-0FCA-A7E6-D29B658F32C7}"/>
              </a:ext>
            </a:extLst>
          </p:cNvPr>
          <p:cNvSpPr txBox="1"/>
          <p:nvPr/>
        </p:nvSpPr>
        <p:spPr>
          <a:xfrm>
            <a:off x="2231744" y="2078361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Table 1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F337C5-1CB4-D0B6-FE85-4D37B37FBD5A}"/>
              </a:ext>
            </a:extLst>
          </p:cNvPr>
          <p:cNvSpPr txBox="1"/>
          <p:nvPr/>
        </p:nvSpPr>
        <p:spPr>
          <a:xfrm>
            <a:off x="8279947" y="2011914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2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5EC33F-912B-F199-FB12-1BE9CD8CF7B7}"/>
              </a:ext>
            </a:extLst>
          </p:cNvPr>
          <p:cNvSpPr txBox="1"/>
          <p:nvPr/>
        </p:nvSpPr>
        <p:spPr>
          <a:xfrm>
            <a:off x="2231744" y="4441648"/>
            <a:ext cx="10063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0.45              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                                                 Score = 0.88                                                                           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AA1E2-584C-C8B0-A3A5-E2685752281C}"/>
              </a:ext>
            </a:extLst>
          </p:cNvPr>
          <p:cNvSpPr txBox="1"/>
          <p:nvPr/>
        </p:nvSpPr>
        <p:spPr>
          <a:xfrm>
            <a:off x="5806591" y="4787063"/>
            <a:ext cx="431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BEB18C96-D6DC-A1CF-8D21-5A81A54D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53988"/>
              </p:ext>
            </p:extLst>
          </p:nvPr>
        </p:nvGraphicFramePr>
        <p:xfrm>
          <a:off x="645834" y="2473854"/>
          <a:ext cx="5048696" cy="1688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174">
                  <a:extLst>
                    <a:ext uri="{9D8B030D-6E8A-4147-A177-3AD203B41FA5}">
                      <a16:colId xmlns:a16="http://schemas.microsoft.com/office/drawing/2014/main" val="4186048030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553553211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3231793519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3932093112"/>
                    </a:ext>
                  </a:extLst>
                </a:gridCol>
              </a:tblGrid>
              <a:tr h="4222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개최국 성적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GDP(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달러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56486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프랑스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38209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03521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07218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289BAD8A-1D9A-AD69-49FD-794AAC067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58235"/>
              </p:ext>
            </p:extLst>
          </p:nvPr>
        </p:nvGraphicFramePr>
        <p:xfrm>
          <a:off x="6237913" y="2473853"/>
          <a:ext cx="5048696" cy="1688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174">
                  <a:extLst>
                    <a:ext uri="{9D8B030D-6E8A-4147-A177-3AD203B41FA5}">
                      <a16:colId xmlns:a16="http://schemas.microsoft.com/office/drawing/2014/main" val="4186048030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553553211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3231793519"/>
                    </a:ext>
                  </a:extLst>
                </a:gridCol>
                <a:gridCol w="1262174">
                  <a:extLst>
                    <a:ext uri="{9D8B030D-6E8A-4147-A177-3AD203B41FA5}">
                      <a16:colId xmlns:a16="http://schemas.microsoft.com/office/drawing/2014/main" val="3932093112"/>
                    </a:ext>
                  </a:extLst>
                </a:gridCol>
              </a:tblGrid>
              <a:tr h="4222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산업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GDP(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달러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00FFFF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56486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2002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38209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03521"/>
                  </a:ext>
                </a:extLst>
              </a:tr>
              <a:tr h="422223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07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4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405C1-78A8-B7C8-0923-781B8F30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ADEB9F0-0480-AB86-A8AA-F6C1F1A2D6AF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12076F-4079-0E3E-1B47-0F0D7F178215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E549220-CBCC-D428-973D-71DBE43553A6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ADB370-7F40-A36D-D070-F9B6453A2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BAC9689-DB00-D543-B569-68CFF3AD001F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CECC6B9-58F3-DB9C-0298-DDAA378D9A9D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C4FF67-0063-7370-BC57-2DE9DA4F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13895-F6CF-4839-DCB5-07DC93D7BF8D}"/>
              </a:ext>
            </a:extLst>
          </p:cNvPr>
          <p:cNvSpPr txBox="1"/>
          <p:nvPr/>
        </p:nvSpPr>
        <p:spPr>
          <a:xfrm>
            <a:off x="857184" y="560016"/>
            <a:ext cx="10585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 idea of method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F8B6A0-ADC6-75AA-EA8E-2D44E78E8F4A}"/>
              </a:ext>
            </a:extLst>
          </p:cNvPr>
          <p:cNvGrpSpPr/>
          <p:nvPr/>
        </p:nvGrpSpPr>
        <p:grpSpPr>
          <a:xfrm>
            <a:off x="857184" y="2218729"/>
            <a:ext cx="3503894" cy="2920569"/>
            <a:chOff x="706590" y="2560255"/>
            <a:chExt cx="3300299" cy="262818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39DF790-F39A-0ED4-C5C7-F02758F5B815}"/>
                </a:ext>
              </a:extLst>
            </p:cNvPr>
            <p:cNvGrpSpPr/>
            <p:nvPr/>
          </p:nvGrpSpPr>
          <p:grpSpPr>
            <a:xfrm>
              <a:off x="706590" y="2560255"/>
              <a:ext cx="3300299" cy="2628181"/>
              <a:chOff x="2936084" y="2804562"/>
              <a:chExt cx="2657494" cy="200026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CBAE67E-3C0A-583B-AB24-AD03A4A2F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6084" y="2804562"/>
                <a:ext cx="2657494" cy="20002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935717-C634-B37D-6CEE-7454794CB35D}"/>
                  </a:ext>
                </a:extLst>
              </p:cNvPr>
              <p:cNvSpPr txBox="1"/>
              <p:nvPr/>
            </p:nvSpPr>
            <p:spPr>
              <a:xfrm>
                <a:off x="4207570" y="3899066"/>
                <a:ext cx="732592" cy="152259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TAPAS</a:t>
                </a:r>
                <a:endParaRPr lang="ko-KR" altLang="en-US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747755-73AD-84B1-55F6-69E643E3CD5D}"/>
                </a:ext>
              </a:extLst>
            </p:cNvPr>
            <p:cNvSpPr txBox="1"/>
            <p:nvPr/>
          </p:nvSpPr>
          <p:spPr>
            <a:xfrm rot="5400000">
              <a:off x="2461668" y="3592583"/>
              <a:ext cx="511832" cy="18466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Column2</a:t>
              </a:r>
              <a:endParaRPr lang="ko-KR" altLang="en-US" sz="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BE8B72-1C55-4AEC-2CDB-4EF5BA1EA6DB}"/>
                </a:ext>
              </a:extLst>
            </p:cNvPr>
            <p:cNvSpPr txBox="1"/>
            <p:nvPr/>
          </p:nvSpPr>
          <p:spPr>
            <a:xfrm rot="5400000">
              <a:off x="2193159" y="3592581"/>
              <a:ext cx="511830" cy="1846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Column1</a:t>
              </a:r>
              <a:endParaRPr lang="ko-KR" altLang="en-US" sz="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15B816-035F-7BB0-589F-913834E3E73F}"/>
                </a:ext>
              </a:extLst>
            </p:cNvPr>
            <p:cNvSpPr txBox="1"/>
            <p:nvPr/>
          </p:nvSpPr>
          <p:spPr>
            <a:xfrm rot="5400000">
              <a:off x="2750046" y="3592581"/>
              <a:ext cx="511832" cy="18466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Column3</a:t>
              </a:r>
              <a:endParaRPr lang="ko-KR" altLang="en-US" sz="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5AF5C21-FB5B-99FA-7DB0-F7EA654FA859}"/>
              </a:ext>
            </a:extLst>
          </p:cNvPr>
          <p:cNvSpPr txBox="1"/>
          <p:nvPr/>
        </p:nvSpPr>
        <p:spPr>
          <a:xfrm>
            <a:off x="962435" y="1328631"/>
            <a:ext cx="59317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Solution?  -&gt; 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embedding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 변경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7719E-7E05-FEB3-229A-EB93482E5B7A}"/>
              </a:ext>
            </a:extLst>
          </p:cNvPr>
          <p:cNvSpPr txBox="1"/>
          <p:nvPr/>
        </p:nvSpPr>
        <p:spPr>
          <a:xfrm>
            <a:off x="4671920" y="2156747"/>
            <a:ext cx="66286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</a:p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(column)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단위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TAPAS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테이블의 각 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(Column)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 startAt="2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벡터들과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벡터들 간의 유사도 계산은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MaxSim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 사용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 startAt="2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Improvements</a:t>
            </a:r>
          </a:p>
          <a:p>
            <a:endParaRPr lang="en-US" altLang="ko-KR" sz="1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TAPAS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테이블의 구조적 정보를 활용해 질문과 관련된 열만 정확히 매핑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열을 배제해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정확도를 향상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ED452-CBC9-A573-1CD5-8392D0FF35F3}"/>
              </a:ext>
            </a:extLst>
          </p:cNvPr>
          <p:cNvSpPr txBox="1"/>
          <p:nvPr/>
        </p:nvSpPr>
        <p:spPr>
          <a:xfrm>
            <a:off x="845808" y="140892"/>
            <a:ext cx="83615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2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416D1-6E34-3283-D896-737F58AB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CC022D5-5542-2A0B-FE45-A9672C934865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8CB050-A345-9056-CD46-55A4C41E15B6}"/>
              </a:ext>
            </a:extLst>
          </p:cNvPr>
          <p:cNvSpPr txBox="1"/>
          <p:nvPr/>
        </p:nvSpPr>
        <p:spPr>
          <a:xfrm>
            <a:off x="859368" y="122749"/>
            <a:ext cx="516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199C37-BBFA-1C20-EDC5-2E271EA988B5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0364E1F-E3EA-C507-A453-BC7107FF3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101A783-55C3-083C-7A11-632F3F6567EA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4C06734-0F12-20EE-DF4D-C5EC9ED0D8E1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5689F1D-F17F-070C-C509-B91999EF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41E7F-DC33-182E-9F52-EA5D261E7ABD}"/>
              </a:ext>
            </a:extLst>
          </p:cNvPr>
          <p:cNvSpPr txBox="1"/>
          <p:nvPr/>
        </p:nvSpPr>
        <p:spPr>
          <a:xfrm>
            <a:off x="5802512" y="1136065"/>
            <a:ext cx="56996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테이블이 아래와 같이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tapas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열별로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되어서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형태로 저장 되어있음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"Example_Table_1": {</a:t>
            </a: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"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": "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What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capital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of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France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?",   </a:t>
            </a: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"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column_embeddings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": {</a:t>
            </a:r>
          </a:p>
          <a:p>
            <a:r>
              <a:rPr lang="ko-KR" altLang="en-US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"</a:t>
            </a:r>
            <a:r>
              <a:rPr lang="ko-KR" altLang="en-US" sz="1100" b="1" dirty="0" err="1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Country</a:t>
            </a:r>
            <a:r>
              <a:rPr lang="ko-KR" altLang="en-US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": [0.1, 0.2, 0.3, 0.4],</a:t>
            </a:r>
          </a:p>
          <a:p>
            <a:r>
              <a:rPr lang="ko-KR" altLang="en-US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"Capital": [0.5, 0.6, 0.7, 0.8],</a:t>
            </a:r>
          </a:p>
          <a:p>
            <a:r>
              <a:rPr lang="ko-KR" altLang="en-US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"</a:t>
            </a:r>
            <a:r>
              <a:rPr lang="ko-KR" altLang="en-US" sz="1100" b="1" dirty="0" err="1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Population</a:t>
            </a:r>
            <a:r>
              <a:rPr lang="ko-KR" altLang="en-US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": [0.9, 1.0, 1.1, 1.2]</a:t>
            </a:r>
            <a:r>
              <a:rPr lang="en-US" altLang="ko-KR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“Weather”:[0.1,1.1,1.4,1.3]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}</a:t>
            </a: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}</a:t>
            </a: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68B6DA-6F29-E5E6-78CE-19E0E2947687}"/>
              </a:ext>
            </a:extLst>
          </p:cNvPr>
          <p:cNvGrpSpPr/>
          <p:nvPr/>
        </p:nvGrpSpPr>
        <p:grpSpPr>
          <a:xfrm>
            <a:off x="430505" y="654309"/>
            <a:ext cx="5797420" cy="2333130"/>
            <a:chOff x="1031570" y="411050"/>
            <a:chExt cx="9403483" cy="2436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94509D-4F7D-A18F-47AA-47E607A9AFD0}"/>
                </a:ext>
              </a:extLst>
            </p:cNvPr>
            <p:cNvSpPr txBox="1"/>
            <p:nvPr/>
          </p:nvSpPr>
          <p:spPr>
            <a:xfrm>
              <a:off x="1031570" y="411050"/>
              <a:ext cx="9403483" cy="183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“What is the capital of France?“</a:t>
              </a:r>
            </a:p>
            <a:p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        </a:t>
              </a:r>
              <a:r>
                <a:rPr lang="en-US" altLang="ko-KR" sz="1400" b="1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capital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/ </a:t>
              </a:r>
              <a:r>
                <a:rPr lang="en-US" altLang="ko-KR" sz="1400" b="1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France</a:t>
              </a:r>
              <a:endParaRPr lang="en-US" altLang="ko-KR" sz="16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8CFF2F-E250-2135-B0C5-C519F6FC1342}"/>
                </a:ext>
              </a:extLst>
            </p:cNvPr>
            <p:cNvGrpSpPr/>
            <p:nvPr/>
          </p:nvGrpSpPr>
          <p:grpSpPr>
            <a:xfrm>
              <a:off x="3760998" y="1358609"/>
              <a:ext cx="1746408" cy="1488883"/>
              <a:chOff x="3760998" y="1358609"/>
              <a:chExt cx="1746408" cy="1488883"/>
            </a:xfrm>
          </p:grpSpPr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EB6ECDFD-5D87-D651-80F9-8EFB21B26095}"/>
                  </a:ext>
                </a:extLst>
              </p:cNvPr>
              <p:cNvCxnSpPr/>
              <p:nvPr/>
            </p:nvCxnSpPr>
            <p:spPr>
              <a:xfrm>
                <a:off x="3760998" y="1358609"/>
                <a:ext cx="0" cy="506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3EA69D-3A20-76D1-BD0D-9551A753E799}"/>
                  </a:ext>
                </a:extLst>
              </p:cNvPr>
              <p:cNvSpPr txBox="1"/>
              <p:nvPr/>
            </p:nvSpPr>
            <p:spPr>
              <a:xfrm>
                <a:off x="4073166" y="1471687"/>
                <a:ext cx="14342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Syntatical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Pooler  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4D32D41C-96D7-386E-4C46-1FAC6842D631}"/>
                  </a:ext>
                </a:extLst>
              </p:cNvPr>
              <p:cNvCxnSpPr/>
              <p:nvPr/>
            </p:nvCxnSpPr>
            <p:spPr>
              <a:xfrm>
                <a:off x="3760998" y="2341409"/>
                <a:ext cx="0" cy="5060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2D846A-4970-DC8D-4EF4-4EAE5A45EE24}"/>
              </a:ext>
            </a:extLst>
          </p:cNvPr>
          <p:cNvSpPr txBox="1"/>
          <p:nvPr/>
        </p:nvSpPr>
        <p:spPr>
          <a:xfrm>
            <a:off x="7999386" y="654309"/>
            <a:ext cx="102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Tables</a:t>
            </a:r>
            <a:endParaRPr lang="ko-KR" altLang="en-US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E15BC1-F8C2-C16B-3785-E75984CDDA32}"/>
              </a:ext>
            </a:extLst>
          </p:cNvPr>
          <p:cNvSpPr txBox="1"/>
          <p:nvPr/>
        </p:nvSpPr>
        <p:spPr>
          <a:xfrm>
            <a:off x="8591481" y="1504350"/>
            <a:ext cx="3284706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"Example_Table_2": {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"query": "Who is the best soccer player?",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"</a:t>
            </a:r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column_embeddings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": {</a:t>
            </a:r>
          </a:p>
          <a:p>
            <a:r>
              <a:rPr lang="en-US" altLang="ko-KR" sz="1050" dirty="0">
                <a:solidFill>
                  <a:srgbClr val="A5002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050" b="1" dirty="0">
                <a:solidFill>
                  <a:srgbClr val="A5002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“Ronaldo": [0.2, 0.3, 0.4, 0.5],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“Messi": [0.6, 0.7, 0.8, 0.9],</a:t>
            </a:r>
          </a:p>
          <a:p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050" b="1" dirty="0">
                <a:solidFill>
                  <a:srgbClr val="A5002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“KANG": [1.0, 1.1, 1.2, 1.3],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“LEE” : [0.2,1.3,0.7,1.4] 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}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}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D3008-4278-0C7B-F5CF-B43A3FC7422C}"/>
              </a:ext>
            </a:extLst>
          </p:cNvPr>
          <p:cNvSpPr txBox="1"/>
          <p:nvPr/>
        </p:nvSpPr>
        <p:spPr>
          <a:xfrm>
            <a:off x="836194" y="500421"/>
            <a:ext cx="10665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7C86F-A17C-3C4E-9F7F-2F2689FF3CA9}"/>
              </a:ext>
            </a:extLst>
          </p:cNvPr>
          <p:cNvSpPr txBox="1"/>
          <p:nvPr/>
        </p:nvSpPr>
        <p:spPr>
          <a:xfrm>
            <a:off x="1675943" y="787578"/>
            <a:ext cx="992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31350-AE6B-2819-4597-C63210E4BA06}"/>
              </a:ext>
            </a:extLst>
          </p:cNvPr>
          <p:cNvSpPr txBox="1"/>
          <p:nvPr/>
        </p:nvSpPr>
        <p:spPr>
          <a:xfrm>
            <a:off x="2305704" y="2560796"/>
            <a:ext cx="137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 embedding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94D6FE0-6CAC-8D80-9827-0CA78478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61092"/>
              </p:ext>
            </p:extLst>
          </p:nvPr>
        </p:nvGraphicFramePr>
        <p:xfrm>
          <a:off x="1423306" y="3132960"/>
          <a:ext cx="17647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398">
                  <a:extLst>
                    <a:ext uri="{9D8B030D-6E8A-4147-A177-3AD203B41FA5}">
                      <a16:colId xmlns:a16="http://schemas.microsoft.com/office/drawing/2014/main" val="2317274421"/>
                    </a:ext>
                  </a:extLst>
                </a:gridCol>
                <a:gridCol w="882398">
                  <a:extLst>
                    <a:ext uri="{9D8B030D-6E8A-4147-A177-3AD203B41FA5}">
                      <a16:colId xmlns:a16="http://schemas.microsoft.com/office/drawing/2014/main" val="283090310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206675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DF4429-BD76-4C3A-3551-B03CBFC864C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305704" y="3498720"/>
            <a:ext cx="2944907" cy="72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58412-1E9E-ABCF-E526-CDC1D668BD62}"/>
              </a:ext>
            </a:extLst>
          </p:cNvPr>
          <p:cNvCxnSpPr>
            <a:cxnSpLocks/>
          </p:cNvCxnSpPr>
          <p:nvPr/>
        </p:nvCxnSpPr>
        <p:spPr>
          <a:xfrm flipH="1">
            <a:off x="5250611" y="3342958"/>
            <a:ext cx="2862176" cy="88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1077CD-8C8A-5BB7-11C1-EBF8D663F344}"/>
              </a:ext>
            </a:extLst>
          </p:cNvPr>
          <p:cNvSpPr txBox="1"/>
          <p:nvPr/>
        </p:nvSpPr>
        <p:spPr>
          <a:xfrm>
            <a:off x="2195195" y="4294430"/>
            <a:ext cx="6564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 Noise-Contrastive Estimation Loss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최소화 하도록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 Training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5D3BE-B97A-10AF-F606-E642497657C8}"/>
              </a:ext>
            </a:extLst>
          </p:cNvPr>
          <p:cNvSpPr txBox="1"/>
          <p:nvPr/>
        </p:nvSpPr>
        <p:spPr>
          <a:xfrm>
            <a:off x="6096000" y="5229302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Positive column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1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유사도를 최대화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                              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하도록 학습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b="1" dirty="0">
                <a:solidFill>
                  <a:srgbClr val="A5002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Negative column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​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1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유사도를 최소화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781C3C-2F65-EC9D-D91E-F585B5387943}"/>
                  </a:ext>
                </a:extLst>
              </p:cNvPr>
              <p:cNvSpPr txBox="1"/>
              <p:nvPr/>
            </p:nvSpPr>
            <p:spPr>
              <a:xfrm>
                <a:off x="716752" y="5050407"/>
                <a:ext cx="4942700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𝐼𝑛𝑓𝑜𝑁𝐶𝐸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781C3C-2F65-EC9D-D91E-F585B5387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52" y="5050407"/>
                <a:ext cx="4942700" cy="779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779D7B-B086-FEDE-2F4D-EB9A08331DC1}"/>
              </a:ext>
            </a:extLst>
          </p:cNvPr>
          <p:cNvCxnSpPr>
            <a:cxnSpLocks/>
          </p:cNvCxnSpPr>
          <p:nvPr/>
        </p:nvCxnSpPr>
        <p:spPr>
          <a:xfrm>
            <a:off x="2993584" y="5952238"/>
            <a:ext cx="25560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95D5790-675B-034E-3811-E012D6F54D12}"/>
              </a:ext>
            </a:extLst>
          </p:cNvPr>
          <p:cNvSpPr txBox="1"/>
          <p:nvPr/>
        </p:nvSpPr>
        <p:spPr>
          <a:xfrm>
            <a:off x="3127617" y="5992050"/>
            <a:ext cx="261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모든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557BC03-0C97-BEAA-482A-D685F1FD1900}"/>
              </a:ext>
            </a:extLst>
          </p:cNvPr>
          <p:cNvCxnSpPr>
            <a:cxnSpLocks/>
          </p:cNvCxnSpPr>
          <p:nvPr/>
        </p:nvCxnSpPr>
        <p:spPr>
          <a:xfrm>
            <a:off x="3972573" y="5050407"/>
            <a:ext cx="18299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3FE7BB-150F-2F5B-1430-9967DAB3F8D1}"/>
              </a:ext>
            </a:extLst>
          </p:cNvPr>
          <p:cNvSpPr txBox="1"/>
          <p:nvPr/>
        </p:nvSpPr>
        <p:spPr>
          <a:xfrm>
            <a:off x="3903562" y="4788073"/>
            <a:ext cx="2556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Positive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유사도</a:t>
            </a:r>
          </a:p>
        </p:txBody>
      </p:sp>
    </p:spTree>
    <p:extLst>
      <p:ext uri="{BB962C8B-B14F-4D97-AF65-F5344CB8AC3E}">
        <p14:creationId xmlns:p14="http://schemas.microsoft.com/office/powerpoint/2010/main" val="24651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17C50-59AC-17D4-9164-E73F022E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854D633-E55D-5871-ACD6-EE658FD36181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204A35-F993-79A5-5A39-A192C2D5B318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23F06D-8DAC-D122-7D67-912FC1C3A1FA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79E17-AD8B-2275-5D48-B45241134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068A795-1ECF-4CA5-81C7-8A7E56B72284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C9A5BD4-1DB7-7DB2-6BDB-4521E713653C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E98240-30E7-3DF9-36E2-E8BE5ACD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9B1C47-6E8E-1DDE-BDAF-75B820854FAA}"/>
              </a:ext>
            </a:extLst>
          </p:cNvPr>
          <p:cNvSpPr txBox="1"/>
          <p:nvPr/>
        </p:nvSpPr>
        <p:spPr>
          <a:xfrm>
            <a:off x="187510" y="888654"/>
            <a:ext cx="6096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"What are the tracks in the </a:t>
            </a:r>
            <a:r>
              <a:rPr lang="en-US" altLang="ko-KR" sz="14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It Be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album by The Beatles?“</a:t>
            </a:r>
          </a:p>
          <a:p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Tracks  / Let It Be / The Beatles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F721804-91FB-C49B-63A5-D357E15BF6FC}"/>
              </a:ext>
            </a:extLst>
          </p:cNvPr>
          <p:cNvCxnSpPr/>
          <p:nvPr/>
        </p:nvCxnSpPr>
        <p:spPr>
          <a:xfrm>
            <a:off x="2171637" y="1594434"/>
            <a:ext cx="0" cy="520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210B9E-5828-D7EE-0D92-B13332E9A987}"/>
              </a:ext>
            </a:extLst>
          </p:cNvPr>
          <p:cNvSpPr txBox="1"/>
          <p:nvPr/>
        </p:nvSpPr>
        <p:spPr>
          <a:xfrm>
            <a:off x="2305735" y="1696364"/>
            <a:ext cx="929775" cy="284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Syntatical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Pooler 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C1BB591-5354-AB94-0EC9-3E6316E65793}"/>
              </a:ext>
            </a:extLst>
          </p:cNvPr>
          <p:cNvCxnSpPr>
            <a:cxnSpLocks/>
          </p:cNvCxnSpPr>
          <p:nvPr/>
        </p:nvCxnSpPr>
        <p:spPr>
          <a:xfrm>
            <a:off x="2171637" y="2566234"/>
            <a:ext cx="0" cy="792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D70AED-1C88-0AF6-C230-A2AA69F592F2}"/>
              </a:ext>
            </a:extLst>
          </p:cNvPr>
          <p:cNvSpPr txBox="1"/>
          <p:nvPr/>
        </p:nvSpPr>
        <p:spPr>
          <a:xfrm>
            <a:off x="1658810" y="4265949"/>
            <a:ext cx="19969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A/B/C  (768 dimension)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9AC747-A7F0-6A09-E994-AD7A9CE2402B}"/>
              </a:ext>
            </a:extLst>
          </p:cNvPr>
          <p:cNvSpPr txBox="1"/>
          <p:nvPr/>
        </p:nvSpPr>
        <p:spPr>
          <a:xfrm>
            <a:off x="8039539" y="714285"/>
            <a:ext cx="10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B7BF8B-B459-57AE-15C3-CD986CE8A2D3}"/>
              </a:ext>
            </a:extLst>
          </p:cNvPr>
          <p:cNvCxnSpPr>
            <a:cxnSpLocks/>
          </p:cNvCxnSpPr>
          <p:nvPr/>
        </p:nvCxnSpPr>
        <p:spPr>
          <a:xfrm>
            <a:off x="8309035" y="3976414"/>
            <a:ext cx="0" cy="289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2D3BEA4-D685-09F8-80AB-4F1427367DFB}"/>
              </a:ext>
            </a:extLst>
          </p:cNvPr>
          <p:cNvCxnSpPr>
            <a:cxnSpLocks/>
          </p:cNvCxnSpPr>
          <p:nvPr/>
        </p:nvCxnSpPr>
        <p:spPr>
          <a:xfrm>
            <a:off x="8309035" y="3034733"/>
            <a:ext cx="0" cy="394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629ADB-0C35-8D23-03AB-9C096B8E1D51}"/>
              </a:ext>
            </a:extLst>
          </p:cNvPr>
          <p:cNvSpPr txBox="1"/>
          <p:nvPr/>
        </p:nvSpPr>
        <p:spPr>
          <a:xfrm>
            <a:off x="1800838" y="812770"/>
            <a:ext cx="1009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endParaRPr lang="ko-KR" altLang="en-US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C8802A-5ADF-DC8A-6B03-93CB3AE5342D}"/>
              </a:ext>
            </a:extLst>
          </p:cNvPr>
          <p:cNvSpPr/>
          <p:nvPr/>
        </p:nvSpPr>
        <p:spPr>
          <a:xfrm>
            <a:off x="6101413" y="3444675"/>
            <a:ext cx="4917047" cy="439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TAPAS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1E0A53-3403-8154-0F89-74694C137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81592"/>
              </p:ext>
            </p:extLst>
          </p:nvPr>
        </p:nvGraphicFramePr>
        <p:xfrm>
          <a:off x="936081" y="4473780"/>
          <a:ext cx="273930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102">
                  <a:extLst>
                    <a:ext uri="{9D8B030D-6E8A-4147-A177-3AD203B41FA5}">
                      <a16:colId xmlns:a16="http://schemas.microsoft.com/office/drawing/2014/main" val="3943010239"/>
                    </a:ext>
                  </a:extLst>
                </a:gridCol>
                <a:gridCol w="913102">
                  <a:extLst>
                    <a:ext uri="{9D8B030D-6E8A-4147-A177-3AD203B41FA5}">
                      <a16:colId xmlns:a16="http://schemas.microsoft.com/office/drawing/2014/main" val="530949710"/>
                    </a:ext>
                  </a:extLst>
                </a:gridCol>
                <a:gridCol w="913102">
                  <a:extLst>
                    <a:ext uri="{9D8B030D-6E8A-4147-A177-3AD203B41FA5}">
                      <a16:colId xmlns:a16="http://schemas.microsoft.com/office/drawing/2014/main" val="3803194902"/>
                    </a:ext>
                  </a:extLst>
                </a:gridCol>
              </a:tblGrid>
              <a:tr h="36195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529883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06B885-D95D-4DE5-FCDB-75F0E6909BD6}"/>
              </a:ext>
            </a:extLst>
          </p:cNvPr>
          <p:cNvCxnSpPr>
            <a:cxnSpLocks/>
          </p:cNvCxnSpPr>
          <p:nvPr/>
        </p:nvCxnSpPr>
        <p:spPr>
          <a:xfrm>
            <a:off x="2171637" y="3971307"/>
            <a:ext cx="0" cy="285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7CCA28-9B0A-8417-2515-C1C1244EE43B}"/>
              </a:ext>
            </a:extLst>
          </p:cNvPr>
          <p:cNvSpPr txBox="1"/>
          <p:nvPr/>
        </p:nvSpPr>
        <p:spPr>
          <a:xfrm>
            <a:off x="7855790" y="4259274"/>
            <a:ext cx="12245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I,j,k,m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(768 dimension) 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FA4700B-514C-D0F7-7D18-90544BF95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87656"/>
              </p:ext>
            </p:extLst>
          </p:nvPr>
        </p:nvGraphicFramePr>
        <p:xfrm>
          <a:off x="5903707" y="4466004"/>
          <a:ext cx="5352212" cy="37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053">
                  <a:extLst>
                    <a:ext uri="{9D8B030D-6E8A-4147-A177-3AD203B41FA5}">
                      <a16:colId xmlns:a16="http://schemas.microsoft.com/office/drawing/2014/main" val="386572436"/>
                    </a:ext>
                  </a:extLst>
                </a:gridCol>
                <a:gridCol w="1338053">
                  <a:extLst>
                    <a:ext uri="{9D8B030D-6E8A-4147-A177-3AD203B41FA5}">
                      <a16:colId xmlns:a16="http://schemas.microsoft.com/office/drawing/2014/main" val="2125841158"/>
                    </a:ext>
                  </a:extLst>
                </a:gridCol>
                <a:gridCol w="1338053">
                  <a:extLst>
                    <a:ext uri="{9D8B030D-6E8A-4147-A177-3AD203B41FA5}">
                      <a16:colId xmlns:a16="http://schemas.microsoft.com/office/drawing/2014/main" val="1644986088"/>
                    </a:ext>
                  </a:extLst>
                </a:gridCol>
                <a:gridCol w="1338053">
                  <a:extLst>
                    <a:ext uri="{9D8B030D-6E8A-4147-A177-3AD203B41FA5}">
                      <a16:colId xmlns:a16="http://schemas.microsoft.com/office/drawing/2014/main" val="279024166"/>
                    </a:ext>
                  </a:extLst>
                </a:gridCol>
              </a:tblGrid>
              <a:tr h="3726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227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04EC8D6-FA83-5A1D-EBA8-78D01014829B}"/>
              </a:ext>
            </a:extLst>
          </p:cNvPr>
          <p:cNvGrpSpPr/>
          <p:nvPr/>
        </p:nvGrpSpPr>
        <p:grpSpPr>
          <a:xfrm>
            <a:off x="288167" y="3429000"/>
            <a:ext cx="4035134" cy="2062437"/>
            <a:chOff x="288167" y="3429000"/>
            <a:chExt cx="4035134" cy="206243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0CA189-D219-0167-0833-AAF17979A130}"/>
                </a:ext>
              </a:extLst>
            </p:cNvPr>
            <p:cNvSpPr/>
            <p:nvPr/>
          </p:nvSpPr>
          <p:spPr>
            <a:xfrm>
              <a:off x="288167" y="3429000"/>
              <a:ext cx="4035134" cy="4398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BERT</a:t>
              </a:r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B4A8012-53DB-6FA4-F442-431787E71CD7}"/>
                </a:ext>
              </a:extLst>
            </p:cNvPr>
            <p:cNvGrpSpPr/>
            <p:nvPr/>
          </p:nvGrpSpPr>
          <p:grpSpPr>
            <a:xfrm>
              <a:off x="2171637" y="4961441"/>
              <a:ext cx="1272709" cy="529996"/>
              <a:chOff x="2171637" y="4961441"/>
              <a:chExt cx="1272709" cy="52999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7EAC4664-EC3A-857B-54E4-F80181A440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1637" y="5491435"/>
                <a:ext cx="1272709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3503A56-A7B2-40F6-0961-8BDD02D94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1637" y="4961441"/>
                <a:ext cx="0" cy="52999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F31878-0222-65FC-2C12-8FCAB1194C35}"/>
              </a:ext>
            </a:extLst>
          </p:cNvPr>
          <p:cNvGrpSpPr/>
          <p:nvPr/>
        </p:nvGrpSpPr>
        <p:grpSpPr>
          <a:xfrm>
            <a:off x="5733691" y="4961440"/>
            <a:ext cx="2643243" cy="529995"/>
            <a:chOff x="5733691" y="4961440"/>
            <a:chExt cx="2643243" cy="52999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77DFCC5-EFE9-B221-DCEE-25730792F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934" y="4961440"/>
              <a:ext cx="0" cy="52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C63DF73-BCD1-9C30-FD23-957567C8A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3691" y="5491435"/>
              <a:ext cx="2643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EEB0634-BE8F-25C5-611B-1F73305415AD}"/>
              </a:ext>
            </a:extLst>
          </p:cNvPr>
          <p:cNvSpPr txBox="1"/>
          <p:nvPr/>
        </p:nvSpPr>
        <p:spPr>
          <a:xfrm>
            <a:off x="3444346" y="5360630"/>
            <a:ext cx="3808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유사도 점수 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A⋅k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)+(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B⋅l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)+(</a:t>
            </a:r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C⋅j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FFA119-F176-BE20-0D3F-2A9B8AD2821A}"/>
              </a:ext>
            </a:extLst>
          </p:cNvPr>
          <p:cNvSpPr txBox="1"/>
          <p:nvPr/>
        </p:nvSpPr>
        <p:spPr>
          <a:xfrm>
            <a:off x="2438401" y="5785949"/>
            <a:ext cx="7976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Maxsim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쿼리의 각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벡터가 테이블의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임베딩과의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유사도 중 가장 높은 값을 선택하고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최댓값들을 합산하여 최종 점수</a:t>
            </a:r>
            <a:endParaRPr lang="ko-KR" altLang="en-US" sz="1200" dirty="0"/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62DC654-68F3-2DB8-5B7C-CF816D487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59723"/>
              </p:ext>
            </p:extLst>
          </p:nvPr>
        </p:nvGraphicFramePr>
        <p:xfrm>
          <a:off x="6025050" y="1253157"/>
          <a:ext cx="1181951" cy="1669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1682911359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Album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7798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730978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37072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442296"/>
                  </a:ext>
                </a:extLst>
              </a:tr>
            </a:tbl>
          </a:graphicData>
        </a:graphic>
      </p:graphicFrame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17506CD2-0A49-3FE5-9385-C5B74E670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9448"/>
              </p:ext>
            </p:extLst>
          </p:nvPr>
        </p:nvGraphicFramePr>
        <p:xfrm>
          <a:off x="7301824" y="1252682"/>
          <a:ext cx="1181951" cy="1669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417739296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Artist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546900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Bruno&amp;Roje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6538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Beatles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75761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Mc Clean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43683"/>
                  </a:ext>
                </a:extLst>
              </a:tr>
            </a:tbl>
          </a:graphicData>
        </a:graphic>
      </p:graphicFrame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7FE5909-1838-0497-9BA3-AC8548F66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72264"/>
              </p:ext>
            </p:extLst>
          </p:nvPr>
        </p:nvGraphicFramePr>
        <p:xfrm>
          <a:off x="8598452" y="1230659"/>
          <a:ext cx="1181951" cy="1713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4041476299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Track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452759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56706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Be, Across the Universe, I Me Mine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70209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68562"/>
                  </a:ext>
                </a:extLst>
              </a:tr>
            </a:tbl>
          </a:graphicData>
        </a:graphic>
      </p:graphicFrame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EEFCAE03-C980-A3E3-BF94-CF24ABFE5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40241"/>
              </p:ext>
            </p:extLst>
          </p:nvPr>
        </p:nvGraphicFramePr>
        <p:xfrm>
          <a:off x="9878462" y="1230659"/>
          <a:ext cx="1181951" cy="1669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3170911873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Release year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581524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054373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496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60505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4AEC810E-A281-2609-4FE8-51AC017BE1F9}"/>
              </a:ext>
            </a:extLst>
          </p:cNvPr>
          <p:cNvSpPr txBox="1"/>
          <p:nvPr/>
        </p:nvSpPr>
        <p:spPr>
          <a:xfrm>
            <a:off x="829691" y="497724"/>
            <a:ext cx="10665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7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532F-9B49-C675-E5CF-74CFED35E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85DC35-84D4-E70D-28C3-E1C7775D3CF3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E4F3719-19AD-A921-B44D-2624C084286F}"/>
              </a:ext>
            </a:extLst>
          </p:cNvPr>
          <p:cNvSpPr txBox="1"/>
          <p:nvPr/>
        </p:nvSpPr>
        <p:spPr>
          <a:xfrm>
            <a:off x="859368" y="122749"/>
            <a:ext cx="516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kumimoji="1" lang="ko-Kore-KR" altLang="en-US" sz="20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0FDA97-C0FA-5AEC-F428-37C845F2829E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FE94D97-70D2-437F-AB0E-C61F453F4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D8CB63A-3C0F-C7BC-8FD1-98C90FC45DB7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B6399E-C532-CEF3-2BD0-064F01AD5E61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9EDBC7-9FD6-BC37-D509-4B17093D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F61F8-1DBD-33D9-8D78-056B09819655}"/>
              </a:ext>
            </a:extLst>
          </p:cNvPr>
          <p:cNvSpPr txBox="1"/>
          <p:nvPr/>
        </p:nvSpPr>
        <p:spPr>
          <a:xfrm>
            <a:off x="303888" y="950655"/>
            <a:ext cx="6096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"What are the tracks in the </a:t>
            </a:r>
            <a:r>
              <a:rPr lang="en-US" altLang="ko-KR" sz="14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 It Be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album by The Beatles?“</a:t>
            </a:r>
          </a:p>
          <a:p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/ </a:t>
            </a:r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Let It Be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en-US" altLang="ko-KR" sz="16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Beatles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BA0EB69-7DF2-C080-A5F7-67DD117C9F89}"/>
              </a:ext>
            </a:extLst>
          </p:cNvPr>
          <p:cNvCxnSpPr/>
          <p:nvPr/>
        </p:nvCxnSpPr>
        <p:spPr>
          <a:xfrm>
            <a:off x="2171637" y="1594434"/>
            <a:ext cx="0" cy="520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558592-1374-354E-65FB-B88CBD909A59}"/>
              </a:ext>
            </a:extLst>
          </p:cNvPr>
          <p:cNvSpPr txBox="1"/>
          <p:nvPr/>
        </p:nvSpPr>
        <p:spPr>
          <a:xfrm>
            <a:off x="2305735" y="1696364"/>
            <a:ext cx="929775" cy="284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Syntatical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Pooler 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1234A-D516-D05B-A9E9-7D200EE3AD40}"/>
              </a:ext>
            </a:extLst>
          </p:cNvPr>
          <p:cNvSpPr txBox="1"/>
          <p:nvPr/>
        </p:nvSpPr>
        <p:spPr>
          <a:xfrm>
            <a:off x="8039539" y="581323"/>
            <a:ext cx="10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4D5651E-B90C-9565-0510-81B3F49D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49656"/>
              </p:ext>
            </p:extLst>
          </p:nvPr>
        </p:nvGraphicFramePr>
        <p:xfrm>
          <a:off x="6196035" y="997756"/>
          <a:ext cx="4727804" cy="1713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951">
                  <a:extLst>
                    <a:ext uri="{9D8B030D-6E8A-4147-A177-3AD203B41FA5}">
                      <a16:colId xmlns:a16="http://schemas.microsoft.com/office/drawing/2014/main" val="4186048030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553553211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3231793519"/>
                    </a:ext>
                  </a:extLst>
                </a:gridCol>
                <a:gridCol w="1181951">
                  <a:extLst>
                    <a:ext uri="{9D8B030D-6E8A-4147-A177-3AD203B41FA5}">
                      <a16:colId xmlns:a16="http://schemas.microsoft.com/office/drawing/2014/main" val="3932093112"/>
                    </a:ext>
                  </a:extLst>
                </a:gridCol>
              </a:tblGrid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Album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Artist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Track list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Release year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56486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Bruno&amp;Roje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38209"/>
                  </a:ext>
                </a:extLst>
              </a:tr>
              <a:tr h="5045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Beatles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Be, Across the Universe, I Me Mine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03521"/>
                  </a:ext>
                </a:extLst>
              </a:tr>
              <a:tr h="388326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Mc Clean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072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16C879-135D-F60A-4E70-22E132DE205A}"/>
              </a:ext>
            </a:extLst>
          </p:cNvPr>
          <p:cNvSpPr txBox="1"/>
          <p:nvPr/>
        </p:nvSpPr>
        <p:spPr>
          <a:xfrm>
            <a:off x="1800838" y="812770"/>
            <a:ext cx="1009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endParaRPr lang="ko-KR" altLang="en-US" sz="18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EC0A9F-BAF8-863E-1080-0560781A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05678"/>
              </p:ext>
            </p:extLst>
          </p:nvPr>
        </p:nvGraphicFramePr>
        <p:xfrm>
          <a:off x="565904" y="5311583"/>
          <a:ext cx="448945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363">
                  <a:extLst>
                    <a:ext uri="{9D8B030D-6E8A-4147-A177-3AD203B41FA5}">
                      <a16:colId xmlns:a16="http://schemas.microsoft.com/office/drawing/2014/main" val="1518298422"/>
                    </a:ext>
                  </a:extLst>
                </a:gridCol>
                <a:gridCol w="1122363">
                  <a:extLst>
                    <a:ext uri="{9D8B030D-6E8A-4147-A177-3AD203B41FA5}">
                      <a16:colId xmlns:a16="http://schemas.microsoft.com/office/drawing/2014/main" val="1105583711"/>
                    </a:ext>
                  </a:extLst>
                </a:gridCol>
                <a:gridCol w="1122363">
                  <a:extLst>
                    <a:ext uri="{9D8B030D-6E8A-4147-A177-3AD203B41FA5}">
                      <a16:colId xmlns:a16="http://schemas.microsoft.com/office/drawing/2014/main" val="3353021793"/>
                    </a:ext>
                  </a:extLst>
                </a:gridCol>
                <a:gridCol w="1122363">
                  <a:extLst>
                    <a:ext uri="{9D8B030D-6E8A-4147-A177-3AD203B41FA5}">
                      <a16:colId xmlns:a16="http://schemas.microsoft.com/office/drawing/2014/main" val="3119814935"/>
                    </a:ext>
                  </a:extLst>
                </a:gridCol>
              </a:tblGrid>
              <a:tr h="2348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Album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Artist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Track list</a:t>
                      </a:r>
                      <a:endParaRPr lang="ko-KR" altLang="en-US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Release year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087527"/>
                  </a:ext>
                </a:extLst>
              </a:tr>
              <a:tr h="23484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Bruno&amp;Roje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C000"/>
                          </a:solidFill>
                        </a:rPr>
                        <a:t>APT</a:t>
                      </a:r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81738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C6A7C25-1E7C-0402-C640-23F6148AD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007141"/>
              </p:ext>
            </p:extLst>
          </p:nvPr>
        </p:nvGraphicFramePr>
        <p:xfrm>
          <a:off x="6399888" y="5070333"/>
          <a:ext cx="725531" cy="128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531">
                  <a:extLst>
                    <a:ext uri="{9D8B030D-6E8A-4147-A177-3AD203B41FA5}">
                      <a16:colId xmlns:a16="http://schemas.microsoft.com/office/drawing/2014/main" val="1620266385"/>
                    </a:ext>
                  </a:extLst>
                </a:gridCol>
              </a:tblGrid>
              <a:tr h="3213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Album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61537"/>
                  </a:ext>
                </a:extLst>
              </a:tr>
              <a:tr h="3213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47028"/>
                  </a:ext>
                </a:extLst>
              </a:tr>
              <a:tr h="3213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04632"/>
                  </a:ext>
                </a:extLst>
              </a:tr>
              <a:tr h="321380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ts val="1500"/>
                        </a:lnSpc>
                        <a:spcBef>
                          <a:spcPts val="150"/>
                        </a:spcBef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29115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3DFB112-5891-C693-9FB5-3D431C1B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69343"/>
              </p:ext>
            </p:extLst>
          </p:nvPr>
        </p:nvGraphicFramePr>
        <p:xfrm>
          <a:off x="7311475" y="5046835"/>
          <a:ext cx="853240" cy="1332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781922053"/>
                    </a:ext>
                  </a:extLst>
                </a:gridCol>
              </a:tblGrid>
              <a:tr h="2472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Artist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809028"/>
                  </a:ext>
                </a:extLst>
              </a:tr>
              <a:tr h="3773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rgbClr val="FFC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Bruno&amp;Roje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733016"/>
                  </a:ext>
                </a:extLst>
              </a:tr>
              <a:tr h="31170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Beatles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19937"/>
                  </a:ext>
                </a:extLst>
              </a:tr>
              <a:tr h="3773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Mc Clean </a:t>
                      </a:r>
                      <a:endParaRPr lang="ko-KR" altLang="en-US" sz="1000" dirty="0">
                        <a:solidFill>
                          <a:srgbClr val="FFC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36257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5839336-DE92-9060-FC27-02C0F343B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83151"/>
              </p:ext>
            </p:extLst>
          </p:nvPr>
        </p:nvGraphicFramePr>
        <p:xfrm>
          <a:off x="9787382" y="5085074"/>
          <a:ext cx="879314" cy="1277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9314">
                  <a:extLst>
                    <a:ext uri="{9D8B030D-6E8A-4147-A177-3AD203B41FA5}">
                      <a16:colId xmlns:a16="http://schemas.microsoft.com/office/drawing/2014/main" val="4003025604"/>
                    </a:ext>
                  </a:extLst>
                </a:gridCol>
              </a:tblGrid>
              <a:tr h="3899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Release year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3382"/>
                  </a:ext>
                </a:extLst>
              </a:tr>
              <a:tr h="2936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948926"/>
                  </a:ext>
                </a:extLst>
              </a:tr>
              <a:tr h="2936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89840"/>
                  </a:ext>
                </a:extLst>
              </a:tr>
              <a:tr h="2936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8273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E042592-A8D6-7302-8245-96A8B33806A8}"/>
              </a:ext>
            </a:extLst>
          </p:cNvPr>
          <p:cNvSpPr txBox="1"/>
          <p:nvPr/>
        </p:nvSpPr>
        <p:spPr>
          <a:xfrm>
            <a:off x="1689196" y="4399241"/>
            <a:ext cx="2242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Existing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D166AB-4A79-F1D2-C9EA-E8B22818334D}"/>
              </a:ext>
            </a:extLst>
          </p:cNvPr>
          <p:cNvSpPr txBox="1"/>
          <p:nvPr/>
        </p:nvSpPr>
        <p:spPr>
          <a:xfrm>
            <a:off x="7829910" y="4399241"/>
            <a:ext cx="2242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Ours</a:t>
            </a:r>
            <a:endParaRPr lang="ko-KR" altLang="en-US" sz="16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1DDF7E-1B18-75A3-85EB-00A10D80DFEE}"/>
              </a:ext>
            </a:extLst>
          </p:cNvPr>
          <p:cNvSpPr/>
          <p:nvPr/>
        </p:nvSpPr>
        <p:spPr>
          <a:xfrm>
            <a:off x="385932" y="3615318"/>
            <a:ext cx="4489449" cy="439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Query: BERT + Table: BERT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D92FA7-D44B-FC92-72F6-FBFB77BACD27}"/>
              </a:ext>
            </a:extLst>
          </p:cNvPr>
          <p:cNvSpPr/>
          <p:nvPr/>
        </p:nvSpPr>
        <p:spPr>
          <a:xfrm>
            <a:off x="6131182" y="3615318"/>
            <a:ext cx="4489449" cy="439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Query: BERT + Table: TAPAS</a:t>
            </a:r>
            <a:endParaRPr lang="ko-KR" altLang="en-US" dirty="0"/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1841AAA1-9EFB-25D7-E6AB-4422301B8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57792"/>
              </p:ext>
            </p:extLst>
          </p:nvPr>
        </p:nvGraphicFramePr>
        <p:xfrm>
          <a:off x="8411846" y="5027845"/>
          <a:ext cx="1128404" cy="14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404">
                  <a:extLst>
                    <a:ext uri="{9D8B030D-6E8A-4147-A177-3AD203B41FA5}">
                      <a16:colId xmlns:a16="http://schemas.microsoft.com/office/drawing/2014/main" val="3953084401"/>
                    </a:ext>
                  </a:extLst>
                </a:gridCol>
              </a:tblGrid>
              <a:tr h="2999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Track list</a:t>
                      </a:r>
                      <a:endParaRPr lang="ko-KR" altLang="en-US" sz="1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87355"/>
                  </a:ext>
                </a:extLst>
              </a:tr>
              <a:tr h="2999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APT</a:t>
                      </a:r>
                      <a:endParaRPr lang="ko-KR" altLang="en-US" sz="1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18119"/>
                  </a:ext>
                </a:extLst>
              </a:tr>
              <a:tr h="407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Let It Be, Across the Universe, I Me Mine</a:t>
                      </a:r>
                      <a:endParaRPr lang="ko-KR" altLang="en-US" sz="1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200916"/>
                  </a:ext>
                </a:extLst>
              </a:tr>
              <a:tr h="2630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Vincent</a:t>
                      </a:r>
                      <a:endParaRPr lang="ko-KR" altLang="en-US" sz="1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355036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E6A820AF-E75B-4034-B38A-5D6EE9031EEA}"/>
              </a:ext>
            </a:extLst>
          </p:cNvPr>
          <p:cNvSpPr txBox="1"/>
          <p:nvPr/>
        </p:nvSpPr>
        <p:spPr>
          <a:xfrm>
            <a:off x="829691" y="497724"/>
            <a:ext cx="10665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Comparison with existing method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AD36DDF-0FB7-010C-007D-C7496E0E495A}"/>
              </a:ext>
            </a:extLst>
          </p:cNvPr>
          <p:cNvSpPr/>
          <p:nvPr/>
        </p:nvSpPr>
        <p:spPr>
          <a:xfrm>
            <a:off x="5227607" y="2829822"/>
            <a:ext cx="546339" cy="7854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0CAEE0-92AD-4B04-ACD5-05C933AF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92044F-F015-E301-768C-D7742239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43" y="1153092"/>
            <a:ext cx="3952894" cy="10945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7541EA-6C43-04B3-69F1-8FFBCF181231}"/>
              </a:ext>
            </a:extLst>
          </p:cNvPr>
          <p:cNvCxnSpPr>
            <a:cxnSpLocks/>
          </p:cNvCxnSpPr>
          <p:nvPr/>
        </p:nvCxnSpPr>
        <p:spPr>
          <a:xfrm>
            <a:off x="4197537" y="1854679"/>
            <a:ext cx="17144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FAA306-3F15-46AF-0B22-DBB2968FE40B}"/>
              </a:ext>
            </a:extLst>
          </p:cNvPr>
          <p:cNvSpPr txBox="1"/>
          <p:nvPr/>
        </p:nvSpPr>
        <p:spPr>
          <a:xfrm>
            <a:off x="4323051" y="1564195"/>
            <a:ext cx="3772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Sampling(Train)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7B076A-E15E-E175-A7D1-BC9393E5D3C4}"/>
              </a:ext>
            </a:extLst>
          </p:cNvPr>
          <p:cNvSpPr/>
          <p:nvPr/>
        </p:nvSpPr>
        <p:spPr>
          <a:xfrm>
            <a:off x="414068" y="1748287"/>
            <a:ext cx="3646098" cy="21278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48AA-A123-167C-0807-A1452E74270E}"/>
              </a:ext>
            </a:extLst>
          </p:cNvPr>
          <p:cNvSpPr txBox="1"/>
          <p:nvPr/>
        </p:nvSpPr>
        <p:spPr>
          <a:xfrm>
            <a:off x="6096000" y="2347226"/>
            <a:ext cx="34855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테이블로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테이블에서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쿼리에 대해 평가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F675E01-5ADD-D403-63E4-3BC75F12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37217"/>
              </p:ext>
            </p:extLst>
          </p:nvPr>
        </p:nvGraphicFramePr>
        <p:xfrm>
          <a:off x="493576" y="3734866"/>
          <a:ext cx="5602424" cy="247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1212">
                  <a:extLst>
                    <a:ext uri="{9D8B030D-6E8A-4147-A177-3AD203B41FA5}">
                      <a16:colId xmlns:a16="http://schemas.microsoft.com/office/drawing/2014/main" val="600194745"/>
                    </a:ext>
                  </a:extLst>
                </a:gridCol>
                <a:gridCol w="2801212">
                  <a:extLst>
                    <a:ext uri="{9D8B030D-6E8A-4147-A177-3AD203B41FA5}">
                      <a16:colId xmlns:a16="http://schemas.microsoft.com/office/drawing/2014/main" val="77766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R@10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1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BM25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10.20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8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Syntax- and Structure-aware Dense Retrieval 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66.00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9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Query-to-Column TAPAS (Q2C-TAPAS/batch 16) 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8.16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Query-to-Column TAPAS (Q2C-TAPAS/batch 32) 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10.20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997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AC72C85-3010-D4B7-CAD3-1094FAC6D379}"/>
              </a:ext>
            </a:extLst>
          </p:cNvPr>
          <p:cNvSpPr txBox="1"/>
          <p:nvPr/>
        </p:nvSpPr>
        <p:spPr>
          <a:xfrm>
            <a:off x="471577" y="307354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E0FB3-106E-C862-80F6-2441D3430EDB}"/>
              </a:ext>
            </a:extLst>
          </p:cNvPr>
          <p:cNvSpPr txBox="1"/>
          <p:nvPr/>
        </p:nvSpPr>
        <p:spPr>
          <a:xfrm>
            <a:off x="857183" y="16456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5CF5B20-8EB7-9A04-8978-98A4D6BC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10231"/>
              </p:ext>
            </p:extLst>
          </p:nvPr>
        </p:nvGraphicFramePr>
        <p:xfrm>
          <a:off x="6157577" y="1532446"/>
          <a:ext cx="5110204" cy="644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7551">
                  <a:extLst>
                    <a:ext uri="{9D8B030D-6E8A-4147-A177-3AD203B41FA5}">
                      <a16:colId xmlns:a16="http://schemas.microsoft.com/office/drawing/2014/main" val="1411744950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1934667235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4254802490"/>
                    </a:ext>
                  </a:extLst>
                </a:gridCol>
                <a:gridCol w="1277551">
                  <a:extLst>
                    <a:ext uri="{9D8B030D-6E8A-4147-A177-3AD203B41FA5}">
                      <a16:colId xmlns:a16="http://schemas.microsoft.com/office/drawing/2014/main" val="789597669"/>
                    </a:ext>
                  </a:extLst>
                </a:gridCol>
              </a:tblGrid>
              <a:tr h="322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Dataset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Train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Test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# Tables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49871"/>
                  </a:ext>
                </a:extLst>
              </a:tr>
              <a:tr h="322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NQ-TABLES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20252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745A6B0-D8BB-A262-88D5-B9DD96A2369D}"/>
              </a:ext>
            </a:extLst>
          </p:cNvPr>
          <p:cNvSpPr txBox="1"/>
          <p:nvPr/>
        </p:nvSpPr>
        <p:spPr>
          <a:xfrm>
            <a:off x="6719978" y="4575717"/>
            <a:ext cx="34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Bm 25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정도의 성능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추가적인 연구 필요함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53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75971-1680-4A79-642C-9B8EC47E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F9747D-C0FA-B92B-76E9-180E037627F1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E87E30D-A399-ACB0-57BA-30BE8C9CE6BA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5A989BD-0F7C-A9F3-0628-C92699036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38B7E61-0A9C-EEA4-763D-3F69DD4C2312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5ED0DE4-8BDE-C3A4-EC18-7E3CF40C31AA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C80C40A-C502-B0F6-4A2D-6934B536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242436-7F28-A33F-0551-F7BC4930AB18}"/>
              </a:ext>
            </a:extLst>
          </p:cNvPr>
          <p:cNvSpPr txBox="1"/>
          <p:nvPr/>
        </p:nvSpPr>
        <p:spPr>
          <a:xfrm>
            <a:off x="857183" y="16456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work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17ABD-ED17-0739-BDB3-88E530F54918}"/>
              </a:ext>
            </a:extLst>
          </p:cNvPr>
          <p:cNvSpPr txBox="1"/>
          <p:nvPr/>
        </p:nvSpPr>
        <p:spPr>
          <a:xfrm>
            <a:off x="800123" y="1087970"/>
            <a:ext cx="103807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size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테이블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과정에서 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학습될 수 있도록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시켜서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tapas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Discussion</a:t>
            </a: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Syntatical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 word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Negative sample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방식 변경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 Negative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2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9731-24FA-C627-41E1-CFCFECDA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2A35129-9C5F-DCA5-6E6C-F5FFFB827C31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FDC912-091D-5D20-1601-BB578591330B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701A7D9-96AB-1CD5-BC3F-788E7B5EC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D521FF3-755F-C7F2-5032-F3D506033A28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2808943-776A-C88F-BED7-FC89C7064696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CFF4D7-7964-4B9F-9B4B-570E9F02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695" y="5860223"/>
            <a:ext cx="1267819" cy="7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BAE52-7320-600A-AA1C-227316C42939}"/>
              </a:ext>
            </a:extLst>
          </p:cNvPr>
          <p:cNvSpPr txBox="1"/>
          <p:nvPr/>
        </p:nvSpPr>
        <p:spPr>
          <a:xfrm>
            <a:off x="4825783" y="3008785"/>
            <a:ext cx="3686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5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"/>
    </mc:Choice>
    <mc:Fallback xmlns="">
      <p:transition spd="slow" advTm="5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56912648-0446-95E3-3E17-32D7C863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291" y="6422803"/>
            <a:ext cx="2743200" cy="365125"/>
          </a:xfrm>
        </p:spPr>
        <p:txBody>
          <a:bodyPr/>
          <a:lstStyle/>
          <a:p>
            <a:fld id="{67ADBF54-C41F-5A49-9CB0-44656E8AA410}" type="slidenum">
              <a:rPr kumimoji="1" lang="ko-Kore-KR" altLang="en-US" smtClean="0">
                <a:ea typeface="나눔스퀘어_ac" panose="020B0600000101010101" pitchFamily="50" charset="-127"/>
              </a:rPr>
              <a:t>3</a:t>
            </a:fld>
            <a:endParaRPr kumimoji="1" lang="ko-Kore-KR" altLang="en-US" dirty="0">
              <a:ea typeface="나눔스퀘어_ac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305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C11F18-B1DA-3BCF-A40D-062194FC4FD0}"/>
              </a:ext>
            </a:extLst>
          </p:cNvPr>
          <p:cNvSpPr txBox="1"/>
          <p:nvPr/>
        </p:nvSpPr>
        <p:spPr>
          <a:xfrm>
            <a:off x="916428" y="554681"/>
            <a:ext cx="762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LLM(</a:t>
            </a:r>
            <a:r>
              <a:rPr lang="en-US" altLang="ko-KR" sz="14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large language model)</a:t>
            </a:r>
            <a:r>
              <a:rPr kumimoji="1" lang="en-US" altLang="ko-Kore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14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대형 언어 모델</a:t>
            </a:r>
            <a:endParaRPr kumimoji="1" lang="en-US" altLang="ko-Kore-KR" sz="14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872B2E-2AA2-1608-3798-1668A9DFEF63}"/>
              </a:ext>
            </a:extLst>
          </p:cNvPr>
          <p:cNvSpPr txBox="1"/>
          <p:nvPr/>
        </p:nvSpPr>
        <p:spPr>
          <a:xfrm>
            <a:off x="800123" y="1054139"/>
            <a:ext cx="10344612" cy="490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LLM 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이란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 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수십억 개를 초과하는 초대형 언어 모델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인간의 언어를 이해하고 생성하도록 훈련된 인공지능 모델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Ex)Chat GPT, Llama</a:t>
            </a: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기존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LLM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한계와 해결방안</a:t>
            </a: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기존의 </a:t>
            </a:r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언어 모델은 사실과 다른 답변을 제공하는 </a:t>
            </a:r>
            <a:r>
              <a:rPr lang="ko-KR" altLang="ko-KR" sz="14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할루시네이션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(Hallucination) </a:t>
            </a:r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문제</a:t>
            </a:r>
            <a:endParaRPr lang="en-US" altLang="ko-KR" sz="14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주기적인 미세조정 없이는 최신 정보를 반영하지 못하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문제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RAG(</a:t>
            </a:r>
            <a:r>
              <a:rPr lang="en-US" altLang="ko-KR" sz="14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Retrieval-Augmented Generation</a:t>
            </a:r>
            <a:r>
              <a:rPr kumimoji="1" lang="en-US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해결</a:t>
            </a: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kumimoji="1" lang="ko-Kore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32" name="Picture 8" descr="Who Owns Chat GPT?">
            <a:extLst>
              <a:ext uri="{FF2B5EF4-FFF2-40B4-BE49-F238E27FC236}">
                <a16:creationId xmlns:a16="http://schemas.microsoft.com/office/drawing/2014/main" id="{16C2C190-A686-57C4-72EF-2BA0BE1F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34" y="2877988"/>
            <a:ext cx="1537873" cy="8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C6B0D8-8309-A7A5-D1C7-DFCC960F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10" y="2959875"/>
            <a:ext cx="1325667" cy="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2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28CE-40A9-C013-323F-505800B0A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0D4B1E-215C-56BE-78BD-7E69957F715B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77EA73-B702-670B-705C-12636DA5CD23}"/>
              </a:ext>
            </a:extLst>
          </p:cNvPr>
          <p:cNvSpPr txBox="1"/>
          <p:nvPr/>
        </p:nvSpPr>
        <p:spPr>
          <a:xfrm>
            <a:off x="859368" y="122749"/>
            <a:ext cx="305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6309A6-FC9D-1AE6-3C3E-613BB0B1FEB2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42BEC1-9FB9-4FDC-9A47-519F5A78C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FFFDC90-702B-F656-AD83-667EEDCD4DB3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FACFF23-7283-F11A-90A2-083A26314E14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7D73BE-B63F-7806-48B3-1E141B33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5CD06-A63D-A149-52C6-9403E4D6A4B0}"/>
              </a:ext>
            </a:extLst>
          </p:cNvPr>
          <p:cNvSpPr txBox="1"/>
          <p:nvPr/>
        </p:nvSpPr>
        <p:spPr>
          <a:xfrm>
            <a:off x="880775" y="5169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RAG(</a:t>
            </a:r>
            <a:r>
              <a:rPr lang="en-US" altLang="ko-KR" sz="14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Retrieval-Augmented Generation</a:t>
            </a:r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)?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47DC8-D04B-77D1-04F4-3B8E88E63073}"/>
              </a:ext>
            </a:extLst>
          </p:cNvPr>
          <p:cNvSpPr txBox="1"/>
          <p:nvPr/>
        </p:nvSpPr>
        <p:spPr>
          <a:xfrm>
            <a:off x="6302933" y="2951946"/>
            <a:ext cx="58890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주어졌을 때 데이터베이스에서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retriever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불러온 관련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바탕으로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정답을 추론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방법론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2D5BB-EE7B-9951-239E-DBBEBCD0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8" y="2070339"/>
            <a:ext cx="5727254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"/>
    </mc:Choice>
    <mc:Fallback xmlns="">
      <p:transition spd="slow" advTm="8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FDBE7-CF34-D36F-D45D-31F23BB1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566213-ACF3-4D5F-4B22-E53CD70D4DBE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AD8118-1BF0-D23B-4A03-CB02A7D94D57}"/>
              </a:ext>
            </a:extLst>
          </p:cNvPr>
          <p:cNvSpPr txBox="1"/>
          <p:nvPr/>
        </p:nvSpPr>
        <p:spPr>
          <a:xfrm>
            <a:off x="859368" y="122749"/>
            <a:ext cx="305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3805DF-1004-D2FC-3C7A-93F24377989D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806EEB-4EEC-E134-09C0-0E43B0CBB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366FD9-B11F-6788-2D93-12362C298D2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BDD05DD-B2D8-04BF-D789-A26C5D64940E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A703F4A-5CD6-F678-F1BB-E5927D7D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9A376-7AD5-F575-F11E-98BF6A55593C}"/>
              </a:ext>
            </a:extLst>
          </p:cNvPr>
          <p:cNvSpPr txBox="1"/>
          <p:nvPr/>
        </p:nvSpPr>
        <p:spPr>
          <a:xfrm>
            <a:off x="880775" y="5169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kumimoji="1"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93EDA-1174-04EF-1C7A-E1925029D142}"/>
              </a:ext>
            </a:extLst>
          </p:cNvPr>
          <p:cNvSpPr txBox="1"/>
          <p:nvPr/>
        </p:nvSpPr>
        <p:spPr>
          <a:xfrm>
            <a:off x="6049550" y="930587"/>
            <a:ext cx="3028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Retriever</a:t>
            </a:r>
            <a:endParaRPr lang="ko-KR" altLang="en-US" sz="1400" b="1" dirty="0"/>
          </a:p>
        </p:txBody>
      </p:sp>
      <p:pic>
        <p:nvPicPr>
          <p:cNvPr id="1026" name="Picture 2" descr="CS224n #5] Dense Passage Retrieval for Open-Domain Question Answering  (EMNLP, 2020)">
            <a:extLst>
              <a:ext uri="{FF2B5EF4-FFF2-40B4-BE49-F238E27FC236}">
                <a16:creationId xmlns:a16="http://schemas.microsoft.com/office/drawing/2014/main" id="{30956FFD-5840-3C59-50FE-94CB676B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57" y="1437849"/>
            <a:ext cx="2436692" cy="18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34E64B-0121-684C-9F8E-98CB2ECF2BF0}"/>
              </a:ext>
            </a:extLst>
          </p:cNvPr>
          <p:cNvSpPr txBox="1"/>
          <p:nvPr/>
        </p:nvSpPr>
        <p:spPr>
          <a:xfrm>
            <a:off x="6078923" y="3756507"/>
            <a:ext cx="3275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563904-B0D2-9217-B599-8EBD9DFBF9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387" r="1495"/>
          <a:stretch/>
        </p:blipFill>
        <p:spPr>
          <a:xfrm>
            <a:off x="5685287" y="4371409"/>
            <a:ext cx="2402247" cy="1443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B12EE0-30CB-2CA0-BF5D-2F09E60B1798}"/>
              </a:ext>
            </a:extLst>
          </p:cNvPr>
          <p:cNvSpPr txBox="1"/>
          <p:nvPr/>
        </p:nvSpPr>
        <p:spPr>
          <a:xfrm>
            <a:off x="8474249" y="2409347"/>
            <a:ext cx="3275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관련된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찾는 부분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BA9D-CC37-4A42-EBB9-8A5275B99912}"/>
              </a:ext>
            </a:extLst>
          </p:cNvPr>
          <p:cNvSpPr txBox="1"/>
          <p:nvPr/>
        </p:nvSpPr>
        <p:spPr>
          <a:xfrm>
            <a:off x="8454165" y="4564204"/>
            <a:ext cx="4209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Question, passage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입력 받아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answer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A7FBC0-10F2-9B8B-64EC-92528679A671}"/>
              </a:ext>
            </a:extLst>
          </p:cNvPr>
          <p:cNvSpPr/>
          <p:nvPr/>
        </p:nvSpPr>
        <p:spPr>
          <a:xfrm>
            <a:off x="5561434" y="1437849"/>
            <a:ext cx="2656663" cy="20702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AFEA77-BC71-8473-E9EC-4354DC8D3D51}"/>
              </a:ext>
            </a:extLst>
          </p:cNvPr>
          <p:cNvGrpSpPr/>
          <p:nvPr/>
        </p:nvGrpSpPr>
        <p:grpSpPr>
          <a:xfrm>
            <a:off x="552005" y="2381423"/>
            <a:ext cx="3862085" cy="1601376"/>
            <a:chOff x="620952" y="2338021"/>
            <a:chExt cx="3862085" cy="16013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23DA53-4C12-1BDF-4799-B223C8C2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952" y="2469059"/>
              <a:ext cx="3862085" cy="147033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997F9A-7E3F-07CF-CB8E-2E170731A581}"/>
                </a:ext>
              </a:extLst>
            </p:cNvPr>
            <p:cNvSpPr/>
            <p:nvPr/>
          </p:nvSpPr>
          <p:spPr>
            <a:xfrm>
              <a:off x="990043" y="2338021"/>
              <a:ext cx="1753158" cy="147033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43CA72-C692-1DB7-6276-435C33DABD2F}"/>
                </a:ext>
              </a:extLst>
            </p:cNvPr>
            <p:cNvSpPr/>
            <p:nvPr/>
          </p:nvSpPr>
          <p:spPr>
            <a:xfrm>
              <a:off x="2837432" y="2338021"/>
              <a:ext cx="1348595" cy="147033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B62843-7D35-26E6-0114-A753EF1851C8}"/>
              </a:ext>
            </a:extLst>
          </p:cNvPr>
          <p:cNvSpPr/>
          <p:nvPr/>
        </p:nvSpPr>
        <p:spPr>
          <a:xfrm>
            <a:off x="5574757" y="4238445"/>
            <a:ext cx="2643340" cy="16217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E6C23-721D-E302-1871-7AB70D7BD0B5}"/>
              </a:ext>
            </a:extLst>
          </p:cNvPr>
          <p:cNvSpPr txBox="1"/>
          <p:nvPr/>
        </p:nvSpPr>
        <p:spPr>
          <a:xfrm>
            <a:off x="916428" y="4371409"/>
            <a:ext cx="3862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작동 순서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Question -&gt; Retriever -&gt; Generator</a:t>
            </a:r>
          </a:p>
        </p:txBody>
      </p:sp>
    </p:spTree>
    <p:extLst>
      <p:ext uri="{BB962C8B-B14F-4D97-AF65-F5344CB8AC3E}">
        <p14:creationId xmlns:p14="http://schemas.microsoft.com/office/powerpoint/2010/main" val="3237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"/>
    </mc:Choice>
    <mc:Fallback xmlns="">
      <p:transition spd="slow" advTm="8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305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A5DBC8C-3680-75BA-789B-B9359503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947DF-B6E7-F14C-880A-91BB33CC6C46}"/>
              </a:ext>
            </a:extLst>
          </p:cNvPr>
          <p:cNvSpPr txBox="1"/>
          <p:nvPr/>
        </p:nvSpPr>
        <p:spPr>
          <a:xfrm>
            <a:off x="880775" y="5169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Why Retrieval?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3B265-6FBD-C35B-118F-D4AD6B36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89" y="2268817"/>
            <a:ext cx="4985328" cy="18979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0B1E47-E3A5-F1F4-BF77-F9F457384EE0}"/>
              </a:ext>
            </a:extLst>
          </p:cNvPr>
          <p:cNvSpPr/>
          <p:nvPr/>
        </p:nvSpPr>
        <p:spPr>
          <a:xfrm>
            <a:off x="1064805" y="2206982"/>
            <a:ext cx="2863970" cy="19598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C051F-DDFB-516E-55D0-AC12489019A1}"/>
              </a:ext>
            </a:extLst>
          </p:cNvPr>
          <p:cNvSpPr txBox="1"/>
          <p:nvPr/>
        </p:nvSpPr>
        <p:spPr>
          <a:xfrm>
            <a:off x="6402269" y="220698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답변의 품질을 좌우하는 첫 번째 단계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분야에 비해 여전히 연구 과제 많음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87C97-D68A-964F-35B2-A5A5873B0986}"/>
              </a:ext>
            </a:extLst>
          </p:cNvPr>
          <p:cNvSpPr txBox="1"/>
          <p:nvPr/>
        </p:nvSpPr>
        <p:spPr>
          <a:xfrm>
            <a:off x="916428" y="1224853"/>
            <a:ext cx="6285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문서를 뽑는 것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8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"/>
    </mc:Choice>
    <mc:Fallback xmlns="">
      <p:transition spd="slow" advTm="8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516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5A3B48-508F-A17E-A001-8A9F337245D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E49822F-7DDE-0155-8ABD-FE5116A0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ABE1785-EB42-9593-1393-70CD9AFCCAF9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734D43B-50EF-F117-B38B-82F81955515F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E78F5C-60BA-D055-45A5-4C51BFE23900}"/>
              </a:ext>
            </a:extLst>
          </p:cNvPr>
          <p:cNvSpPr txBox="1"/>
          <p:nvPr/>
        </p:nvSpPr>
        <p:spPr>
          <a:xfrm>
            <a:off x="2666614" y="1190760"/>
            <a:ext cx="8732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Sparse  Retrieval  </a:t>
            </a:r>
            <a:r>
              <a:rPr lang="en-US" altLang="ko-KR" sz="16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단어가 각 문서에서 얼마나 자주 등장하는지 빈도수를 기반으로 평가</a:t>
            </a:r>
            <a:endParaRPr lang="en-US" altLang="ko-KR" sz="1600" dirty="0"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4D3BAC-8B04-526B-420A-B575E432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8" y="2874512"/>
            <a:ext cx="3191322" cy="1181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F535E-962E-A1DF-F5A7-C22BD74C9457}"/>
              </a:ext>
            </a:extLst>
          </p:cNvPr>
          <p:cNvSpPr txBox="1"/>
          <p:nvPr/>
        </p:nvSpPr>
        <p:spPr>
          <a:xfrm>
            <a:off x="6149310" y="4932794"/>
            <a:ext cx="5183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빈도 기반으로 유사도 측정 </a:t>
            </a:r>
            <a:r>
              <a:rPr lang="en-US" altLang="ko-KR" sz="1200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en-US" altLang="ko-KR" sz="12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의미적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(semantic)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유사도를 반영 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02600-FD5D-A875-CB73-E1E45B1BEBE7}"/>
              </a:ext>
            </a:extLst>
          </p:cNvPr>
          <p:cNvSpPr txBox="1"/>
          <p:nvPr/>
        </p:nvSpPr>
        <p:spPr>
          <a:xfrm>
            <a:off x="800122" y="507469"/>
            <a:ext cx="10885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Type of Retrieval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3AF41-C1DA-593A-F220-C47FF8E2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7639E70-8E80-BC13-AA90-E0B00B346DE5}"/>
              </a:ext>
            </a:extLst>
          </p:cNvPr>
          <p:cNvCxnSpPr>
            <a:cxnSpLocks/>
          </p:cNvCxnSpPr>
          <p:nvPr/>
        </p:nvCxnSpPr>
        <p:spPr>
          <a:xfrm>
            <a:off x="5574179" y="2240066"/>
            <a:ext cx="0" cy="36972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2E1B0-1759-6BE0-28D8-6EE9F40674BB}"/>
              </a:ext>
            </a:extLst>
          </p:cNvPr>
          <p:cNvSpPr txBox="1"/>
          <p:nvPr/>
        </p:nvSpPr>
        <p:spPr>
          <a:xfrm>
            <a:off x="632604" y="2240066"/>
            <a:ext cx="2858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BM 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EB2B4-960A-284A-DAE3-D443C27D3EE1}"/>
              </a:ext>
            </a:extLst>
          </p:cNvPr>
          <p:cNvSpPr txBox="1"/>
          <p:nvPr/>
        </p:nvSpPr>
        <p:spPr>
          <a:xfrm>
            <a:off x="859368" y="449060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연산 속도 빠름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1CEC9-20DD-3E47-4597-5A0E3F001C5F}"/>
              </a:ext>
            </a:extLst>
          </p:cNvPr>
          <p:cNvSpPr txBox="1"/>
          <p:nvPr/>
        </p:nvSpPr>
        <p:spPr>
          <a:xfrm>
            <a:off x="6016151" y="2663525"/>
            <a:ext cx="509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Query: </a:t>
            </a:r>
            <a:r>
              <a:rPr lang="ko-KR" altLang="en-US" sz="12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한국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국가대표 </a:t>
            </a:r>
            <a:r>
              <a:rPr lang="ko-KR" altLang="en-US" sz="12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축구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선수들 좋아하세요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489C67-A5CB-3E19-288B-37C36B8932EA}"/>
              </a:ext>
            </a:extLst>
          </p:cNvPr>
          <p:cNvSpPr txBox="1"/>
          <p:nvPr/>
        </p:nvSpPr>
        <p:spPr>
          <a:xfrm>
            <a:off x="5707039" y="2245077"/>
            <a:ext cx="2858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D3F85-CC80-A0E1-33A4-E949557DBF83}"/>
              </a:ext>
            </a:extLst>
          </p:cNvPr>
          <p:cNvSpPr txBox="1"/>
          <p:nvPr/>
        </p:nvSpPr>
        <p:spPr>
          <a:xfrm>
            <a:off x="8126368" y="3121378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7A947B-1201-3022-5EA7-1C510220E1BB}"/>
              </a:ext>
            </a:extLst>
          </p:cNvPr>
          <p:cNvSpPr txBox="1"/>
          <p:nvPr/>
        </p:nvSpPr>
        <p:spPr>
          <a:xfrm>
            <a:off x="6309162" y="3116184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1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913EA-1E8F-423E-B8B3-FF25048013D4}"/>
              </a:ext>
            </a:extLst>
          </p:cNvPr>
          <p:cNvSpPr txBox="1"/>
          <p:nvPr/>
        </p:nvSpPr>
        <p:spPr>
          <a:xfrm>
            <a:off x="10038955" y="3118809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3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72B8F-4A98-C8ED-5830-8338C7F9DF7A}"/>
              </a:ext>
            </a:extLst>
          </p:cNvPr>
          <p:cNvSpPr txBox="1"/>
          <p:nvPr/>
        </p:nvSpPr>
        <p:spPr>
          <a:xfrm>
            <a:off x="6243017" y="4396952"/>
            <a:ext cx="17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0.87            &gt;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D1B7F-5DC3-9888-58DC-3AE769BA5029}"/>
              </a:ext>
            </a:extLst>
          </p:cNvPr>
          <p:cNvSpPr txBox="1"/>
          <p:nvPr/>
        </p:nvSpPr>
        <p:spPr>
          <a:xfrm>
            <a:off x="7992379" y="4381563"/>
            <a:ext cx="1845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Score = 0.55               &gt;  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D05E3A-0601-A1D1-2600-4B515007A435}"/>
              </a:ext>
            </a:extLst>
          </p:cNvPr>
          <p:cNvSpPr txBox="1"/>
          <p:nvPr/>
        </p:nvSpPr>
        <p:spPr>
          <a:xfrm>
            <a:off x="9926689" y="4396952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0.32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5E9DB3-BBAE-E1EE-5125-704013BC59C4}"/>
              </a:ext>
            </a:extLst>
          </p:cNvPr>
          <p:cNvSpPr/>
          <p:nvPr/>
        </p:nvSpPr>
        <p:spPr>
          <a:xfrm>
            <a:off x="6149310" y="3410066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highlight>
                  <a:srgbClr val="FFFF00"/>
                </a:highlight>
              </a:rPr>
              <a:t>한국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highlight>
                  <a:srgbClr val="FFFF00"/>
                </a:highlight>
              </a:rPr>
              <a:t>축구</a:t>
            </a:r>
            <a:r>
              <a:rPr lang="ko-KR" altLang="en-US" sz="1000" dirty="0">
                <a:solidFill>
                  <a:schemeClr val="tx1"/>
                </a:solidFill>
              </a:rPr>
              <a:t> 선수는 관심 없고 </a:t>
            </a:r>
            <a:r>
              <a:rPr lang="ko-KR" altLang="en-US" sz="1000" dirty="0">
                <a:solidFill>
                  <a:schemeClr val="tx1"/>
                </a:solidFill>
                <a:highlight>
                  <a:srgbClr val="FFFF00"/>
                </a:highlight>
              </a:rPr>
              <a:t>한국</a:t>
            </a:r>
            <a:r>
              <a:rPr lang="ko-KR" altLang="en-US" sz="1000" dirty="0">
                <a:solidFill>
                  <a:schemeClr val="tx1"/>
                </a:solidFill>
              </a:rPr>
              <a:t> 야구선수들은 좋아해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8680BA-5405-7E8A-5164-DD8F8BD2E4B7}"/>
              </a:ext>
            </a:extLst>
          </p:cNvPr>
          <p:cNvSpPr/>
          <p:nvPr/>
        </p:nvSpPr>
        <p:spPr>
          <a:xfrm>
            <a:off x="7952198" y="3444599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highlight>
                  <a:srgbClr val="FFFF00"/>
                </a:highlight>
              </a:rPr>
              <a:t>축구</a:t>
            </a:r>
            <a:r>
              <a:rPr lang="ko-KR" altLang="en-US" sz="1000" dirty="0">
                <a:solidFill>
                  <a:schemeClr val="tx1"/>
                </a:solidFill>
              </a:rPr>
              <a:t>선수 </a:t>
            </a:r>
            <a:r>
              <a:rPr lang="ko-KR" altLang="en-US" sz="1000" dirty="0" err="1">
                <a:solidFill>
                  <a:schemeClr val="tx1"/>
                </a:solidFill>
              </a:rPr>
              <a:t>이강인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두산 재벌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세와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열애</a:t>
            </a: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671FB5-6D22-8932-8E07-FDF15D5E0912}"/>
              </a:ext>
            </a:extLst>
          </p:cNvPr>
          <p:cNvSpPr/>
          <p:nvPr/>
        </p:nvSpPr>
        <p:spPr>
          <a:xfrm>
            <a:off x="9837766" y="3444467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손흥민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 err="1">
                <a:solidFill>
                  <a:schemeClr val="tx1"/>
                </a:solidFill>
              </a:rPr>
              <a:t>이강인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 err="1">
                <a:solidFill>
                  <a:schemeClr val="tx1"/>
                </a:solidFill>
              </a:rPr>
              <a:t>황희찬</a:t>
            </a:r>
            <a:r>
              <a:rPr lang="ko-KR" altLang="en-US" sz="1000" dirty="0">
                <a:solidFill>
                  <a:schemeClr val="tx1"/>
                </a:solidFill>
              </a:rPr>
              <a:t> 등 다 좋아해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6C5864-2D9A-0B1C-D067-9771F1B09225}"/>
              </a:ext>
            </a:extLst>
          </p:cNvPr>
          <p:cNvSpPr txBox="1"/>
          <p:nvPr/>
        </p:nvSpPr>
        <p:spPr>
          <a:xfrm>
            <a:off x="7585392" y="4632094"/>
            <a:ext cx="1158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19BCE8-985E-851E-A52B-9D12EE707A71}"/>
              </a:ext>
            </a:extLst>
          </p:cNvPr>
          <p:cNvSpPr txBox="1"/>
          <p:nvPr/>
        </p:nvSpPr>
        <p:spPr>
          <a:xfrm>
            <a:off x="9517251" y="4635251"/>
            <a:ext cx="521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705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5DFA-0EF8-60FF-7A2B-BA96708EB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0283E0-FAA8-E258-2E68-572B88A98552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8DBFFE-5B6D-28C1-8E12-9E3AAE8E2B8C}"/>
              </a:ext>
            </a:extLst>
          </p:cNvPr>
          <p:cNvSpPr txBox="1"/>
          <p:nvPr/>
        </p:nvSpPr>
        <p:spPr>
          <a:xfrm>
            <a:off x="859368" y="122749"/>
            <a:ext cx="5169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FC031C-A5C4-68A6-F04E-CD9E27B45B5C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7FE272B-0468-CDF2-46AC-74200B6C3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238DA2F-D1B2-32D2-32A7-A5837E735F60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9C141FF-AC79-FABA-84AB-39CD26B627F0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E740D9-C3E9-259B-FB05-42DD4F0E6025}"/>
              </a:ext>
            </a:extLst>
          </p:cNvPr>
          <p:cNvSpPr txBox="1"/>
          <p:nvPr/>
        </p:nvSpPr>
        <p:spPr>
          <a:xfrm>
            <a:off x="6209297" y="5333288"/>
            <a:ext cx="41244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의미적</a:t>
            </a:r>
            <a:r>
              <a:rPr lang="en-US" altLang="ko-KR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(semantic) 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유사도를 반영 </a:t>
            </a:r>
            <a:r>
              <a:rPr lang="en-US" altLang="ko-KR" sz="1200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good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term matching</a:t>
            </a:r>
            <a:r>
              <a:rPr lang="ko-KR" altLang="en-US" sz="1200" b="1" i="0" dirty="0"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을 명시적으로 모델링하는 능력 부</a:t>
            </a:r>
            <a:r>
              <a:rPr lang="ko-KR" altLang="en-US" sz="1200" b="1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30071-EFF6-1BD8-E48E-52E797CD7D04}"/>
              </a:ext>
            </a:extLst>
          </p:cNvPr>
          <p:cNvSpPr txBox="1"/>
          <p:nvPr/>
        </p:nvSpPr>
        <p:spPr>
          <a:xfrm>
            <a:off x="800122" y="507469"/>
            <a:ext cx="10885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Type of Retrieval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C9043-B722-145D-F2C0-FB1ADA8E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DE4B2-0E9D-982D-E44C-C684BDAE899B}"/>
              </a:ext>
            </a:extLst>
          </p:cNvPr>
          <p:cNvSpPr txBox="1"/>
          <p:nvPr/>
        </p:nvSpPr>
        <p:spPr>
          <a:xfrm>
            <a:off x="2666614" y="1190760"/>
            <a:ext cx="8732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 Retrieval </a:t>
            </a:r>
            <a:r>
              <a:rPr lang="en-US" altLang="ko-KR" sz="1600" dirty="0"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Vector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 유사도를 통해 평가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9181D-A471-B580-48F2-8EC278DF2C54}"/>
              </a:ext>
            </a:extLst>
          </p:cNvPr>
          <p:cNvSpPr txBox="1"/>
          <p:nvPr/>
        </p:nvSpPr>
        <p:spPr>
          <a:xfrm>
            <a:off x="632604" y="2240066"/>
            <a:ext cx="2858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Dense Passage Retrieval(DPR)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286B3EA-15BD-47C2-6C43-412244FC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2" y="2877189"/>
            <a:ext cx="4193592" cy="15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2C1DCC-6B36-2A7D-AF66-370832B38A49}"/>
              </a:ext>
            </a:extLst>
          </p:cNvPr>
          <p:cNvSpPr txBox="1"/>
          <p:nvPr/>
        </p:nvSpPr>
        <p:spPr>
          <a:xfrm>
            <a:off x="5707039" y="2245077"/>
            <a:ext cx="2858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D38ED93-6649-065F-A5DC-5C953E8764F8}"/>
              </a:ext>
            </a:extLst>
          </p:cNvPr>
          <p:cNvCxnSpPr>
            <a:cxnSpLocks/>
          </p:cNvCxnSpPr>
          <p:nvPr/>
        </p:nvCxnSpPr>
        <p:spPr>
          <a:xfrm>
            <a:off x="5574179" y="2240066"/>
            <a:ext cx="0" cy="36972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37E3AA-36F8-F409-D25A-71000B6C8BDC}"/>
              </a:ext>
            </a:extLst>
          </p:cNvPr>
          <p:cNvSpPr txBox="1"/>
          <p:nvPr/>
        </p:nvSpPr>
        <p:spPr>
          <a:xfrm>
            <a:off x="6016151" y="2663525"/>
            <a:ext cx="509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Query: </a:t>
            </a:r>
            <a:r>
              <a:rPr lang="ko-KR" altLang="en-US" sz="1200" dirty="0"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국가대표 축구선수들 좋아하세요</a:t>
            </a:r>
            <a:r>
              <a:rPr lang="en-US" altLang="ko-KR" sz="1200" dirty="0"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200" dirty="0"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highlight>
                  <a:srgbClr val="00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7373A-FB44-44C2-2732-62C221B783A3}"/>
              </a:ext>
            </a:extLst>
          </p:cNvPr>
          <p:cNvSpPr txBox="1"/>
          <p:nvPr/>
        </p:nvSpPr>
        <p:spPr>
          <a:xfrm>
            <a:off x="6309162" y="3116184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1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9C6D2-3757-CA14-48A5-21A6CD22A086}"/>
              </a:ext>
            </a:extLst>
          </p:cNvPr>
          <p:cNvSpPr txBox="1"/>
          <p:nvPr/>
        </p:nvSpPr>
        <p:spPr>
          <a:xfrm>
            <a:off x="8126368" y="3121378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D706-ED06-46DA-63BE-384E50A48655}"/>
              </a:ext>
            </a:extLst>
          </p:cNvPr>
          <p:cNvSpPr txBox="1"/>
          <p:nvPr/>
        </p:nvSpPr>
        <p:spPr>
          <a:xfrm>
            <a:off x="10038955" y="3118809"/>
            <a:ext cx="129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3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4D9E20-85EE-3E3D-4C0C-E69196BFFA1B}"/>
              </a:ext>
            </a:extLst>
          </p:cNvPr>
          <p:cNvSpPr/>
          <p:nvPr/>
        </p:nvSpPr>
        <p:spPr>
          <a:xfrm>
            <a:off x="6149310" y="3410066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한국 축구선수는 관심 없고 한국 야구선수들은 좋아해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F762E0-AB1B-A0CC-9FF7-167A144BA218}"/>
              </a:ext>
            </a:extLst>
          </p:cNvPr>
          <p:cNvSpPr/>
          <p:nvPr/>
        </p:nvSpPr>
        <p:spPr>
          <a:xfrm>
            <a:off x="7952198" y="3444599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축구선수 </a:t>
            </a:r>
            <a:r>
              <a:rPr lang="ko-KR" altLang="en-US" sz="1000" dirty="0" err="1">
                <a:solidFill>
                  <a:schemeClr val="tx1"/>
                </a:solidFill>
              </a:rPr>
              <a:t>이강인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두산 재벌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세와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열애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8DF033-AB6F-4154-9D6D-942704BEDFAA}"/>
              </a:ext>
            </a:extLst>
          </p:cNvPr>
          <p:cNvSpPr/>
          <p:nvPr/>
        </p:nvSpPr>
        <p:spPr>
          <a:xfrm>
            <a:off x="9837766" y="3444467"/>
            <a:ext cx="1332667" cy="890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highlight>
                  <a:srgbClr val="00FFFF"/>
                </a:highlight>
              </a:rPr>
              <a:t>손흥민</a:t>
            </a:r>
            <a:r>
              <a:rPr lang="en-US" altLang="ko-KR" sz="1000" dirty="0">
                <a:solidFill>
                  <a:schemeClr val="tx1"/>
                </a:solidFill>
                <a:highlight>
                  <a:srgbClr val="00FFFF"/>
                </a:highlight>
              </a:rPr>
              <a:t>,</a:t>
            </a:r>
            <a:r>
              <a:rPr lang="ko-KR" altLang="en-US" sz="1000" dirty="0" err="1">
                <a:solidFill>
                  <a:schemeClr val="tx1"/>
                </a:solidFill>
                <a:highlight>
                  <a:srgbClr val="00FFFF"/>
                </a:highlight>
              </a:rPr>
              <a:t>이강인</a:t>
            </a:r>
            <a:r>
              <a:rPr lang="en-US" altLang="ko-KR" sz="1000" dirty="0">
                <a:solidFill>
                  <a:schemeClr val="tx1"/>
                </a:solidFill>
                <a:highlight>
                  <a:srgbClr val="00FFFF"/>
                </a:highlight>
              </a:rPr>
              <a:t>,</a:t>
            </a:r>
            <a:r>
              <a:rPr lang="ko-KR" altLang="en-US" sz="1000" dirty="0" err="1">
                <a:solidFill>
                  <a:schemeClr val="tx1"/>
                </a:solidFill>
                <a:highlight>
                  <a:srgbClr val="00FFFF"/>
                </a:highlight>
              </a:rPr>
              <a:t>황희찬</a:t>
            </a:r>
            <a:r>
              <a:rPr lang="ko-KR" altLang="en-US" sz="1000" dirty="0">
                <a:solidFill>
                  <a:schemeClr val="tx1"/>
                </a:solidFill>
                <a:highlight>
                  <a:srgbClr val="00FFFF"/>
                </a:highlight>
              </a:rPr>
              <a:t> 등 다 좋아해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A6ACBE-D68B-B3E3-BEE4-C442F354DEED}"/>
              </a:ext>
            </a:extLst>
          </p:cNvPr>
          <p:cNvSpPr txBox="1"/>
          <p:nvPr/>
        </p:nvSpPr>
        <p:spPr>
          <a:xfrm>
            <a:off x="6243016" y="4396953"/>
            <a:ext cx="5259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0.25           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        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0.35             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           Score = 0.88                 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8B0B6-1398-1DF0-9C84-3BC89FDD5882}"/>
              </a:ext>
            </a:extLst>
          </p:cNvPr>
          <p:cNvSpPr txBox="1"/>
          <p:nvPr/>
        </p:nvSpPr>
        <p:spPr>
          <a:xfrm>
            <a:off x="859367" y="49596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끼리 높은 유사도 가지도록 </a:t>
            </a: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3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7B720E-D4D4-A3BF-9959-6155CC998DCC}"/>
              </a:ext>
            </a:extLst>
          </p:cNvPr>
          <p:cNvCxnSpPr>
            <a:cxnSpLocks/>
          </p:cNvCxnSpPr>
          <p:nvPr/>
        </p:nvCxnSpPr>
        <p:spPr>
          <a:xfrm>
            <a:off x="916428" y="502147"/>
            <a:ext cx="10585738" cy="0"/>
          </a:xfrm>
          <a:prstGeom prst="line">
            <a:avLst/>
          </a:prstGeom>
          <a:ln w="1270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5BF90E-CBCC-DFBC-03DC-5ABEC6E1D44E}"/>
              </a:ext>
            </a:extLst>
          </p:cNvPr>
          <p:cNvSpPr txBox="1"/>
          <p:nvPr/>
        </p:nvSpPr>
        <p:spPr>
          <a:xfrm>
            <a:off x="859368" y="122749"/>
            <a:ext cx="3051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kumimoji="1" lang="ko-Kore-KR" altLang="en-US" sz="2000" b="1" dirty="0">
              <a:solidFill>
                <a:srgbClr val="1F37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5DBC8C-3680-75BA-789B-B9359503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58" y="5860211"/>
            <a:ext cx="1267819" cy="707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947DF-B6E7-F14C-880A-91BB33CC6C46}"/>
              </a:ext>
            </a:extLst>
          </p:cNvPr>
          <p:cNvSpPr txBox="1"/>
          <p:nvPr/>
        </p:nvSpPr>
        <p:spPr>
          <a:xfrm>
            <a:off x="880775" y="5169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of Retrieval</a:t>
            </a:r>
            <a:endParaRPr kumimoji="1" lang="ko-Kore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DF165E-F676-0907-4EE1-9D12A09CCC11}"/>
              </a:ext>
            </a:extLst>
          </p:cNvPr>
          <p:cNvGrpSpPr/>
          <p:nvPr/>
        </p:nvGrpSpPr>
        <p:grpSpPr>
          <a:xfrm>
            <a:off x="1018538" y="2055000"/>
            <a:ext cx="10246361" cy="1132695"/>
            <a:chOff x="859368" y="3355778"/>
            <a:chExt cx="10049932" cy="86804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FB515ACF-AB77-D3C7-79FE-09AF64EB6C1E}"/>
                </a:ext>
              </a:extLst>
            </p:cNvPr>
            <p:cNvCxnSpPr/>
            <p:nvPr/>
          </p:nvCxnSpPr>
          <p:spPr>
            <a:xfrm>
              <a:off x="1117600" y="3765550"/>
              <a:ext cx="9791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3D23509-E369-029B-B003-56D83105C1A1}"/>
                </a:ext>
              </a:extLst>
            </p:cNvPr>
            <p:cNvGrpSpPr/>
            <p:nvPr/>
          </p:nvGrpSpPr>
          <p:grpSpPr>
            <a:xfrm>
              <a:off x="859368" y="3355778"/>
              <a:ext cx="2406650" cy="868040"/>
              <a:chOff x="859368" y="3355778"/>
              <a:chExt cx="2406650" cy="86804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CF44D4-6626-4F9E-0282-3D1723C5E22B}"/>
                  </a:ext>
                </a:extLst>
              </p:cNvPr>
              <p:cNvSpPr txBox="1"/>
              <p:nvPr/>
            </p:nvSpPr>
            <p:spPr>
              <a:xfrm>
                <a:off x="859368" y="3909371"/>
                <a:ext cx="10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TF-IDF</a:t>
                </a:r>
                <a:endParaRPr lang="ko-KR" altLang="en-US" sz="1400" dirty="0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353270B-A3FB-B557-36AD-31E69F9FC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8618" y="3639664"/>
                <a:ext cx="0" cy="25177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B96D94-0B1C-0F56-F415-8C54981E9D20}"/>
                  </a:ext>
                </a:extLst>
              </p:cNvPr>
              <p:cNvSpPr txBox="1"/>
              <p:nvPr/>
            </p:nvSpPr>
            <p:spPr>
              <a:xfrm>
                <a:off x="1742018" y="3916041"/>
                <a:ext cx="10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BM25</a:t>
                </a:r>
                <a:endParaRPr lang="ko-KR" altLang="en-US" sz="1400" dirty="0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A33FFC2-A8CF-F64B-AB54-549F4CD47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768" y="3639663"/>
                <a:ext cx="0" cy="25177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AFD6C2-6EB0-FA72-F7DD-B9BFCEC39A2D}"/>
                  </a:ext>
                </a:extLst>
              </p:cNvPr>
              <p:cNvSpPr txBox="1"/>
              <p:nvPr/>
            </p:nvSpPr>
            <p:spPr>
              <a:xfrm>
                <a:off x="2250018" y="3355778"/>
                <a:ext cx="10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KNRM</a:t>
                </a:r>
                <a:endParaRPr lang="ko-KR" altLang="en-US" sz="1400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291594E-4757-D444-E9C4-DB5D96DB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2118" y="3639663"/>
                <a:ext cx="0" cy="27637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A41A2B-74D7-B979-2B1A-38EDAFC87260}"/>
              </a:ext>
            </a:extLst>
          </p:cNvPr>
          <p:cNvSpPr txBox="1"/>
          <p:nvPr/>
        </p:nvSpPr>
        <p:spPr>
          <a:xfrm>
            <a:off x="120714" y="1956951"/>
            <a:ext cx="1207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Retrieval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12D5A-A782-38DC-461D-C3AFC3B09962}"/>
              </a:ext>
            </a:extLst>
          </p:cNvPr>
          <p:cNvSpPr txBox="1"/>
          <p:nvPr/>
        </p:nvSpPr>
        <p:spPr>
          <a:xfrm>
            <a:off x="118636" y="2763163"/>
            <a:ext cx="1207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Sparse Retrieval </a:t>
            </a:r>
            <a:endParaRPr lang="ko-KR" altLang="en-US" sz="1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E761E7-A072-3CB5-4A34-45DFD3F91AD7}"/>
              </a:ext>
            </a:extLst>
          </p:cNvPr>
          <p:cNvCxnSpPr>
            <a:cxnSpLocks/>
          </p:cNvCxnSpPr>
          <p:nvPr/>
        </p:nvCxnSpPr>
        <p:spPr>
          <a:xfrm>
            <a:off x="3381878" y="2434630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2CD33D4-BCDF-C48F-D5E8-BF26BE705444}"/>
              </a:ext>
            </a:extLst>
          </p:cNvPr>
          <p:cNvCxnSpPr>
            <a:cxnSpLocks/>
          </p:cNvCxnSpPr>
          <p:nvPr/>
        </p:nvCxnSpPr>
        <p:spPr>
          <a:xfrm>
            <a:off x="3928775" y="2448844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604F76-01E1-B7FE-7111-B5728138273A}"/>
              </a:ext>
            </a:extLst>
          </p:cNvPr>
          <p:cNvSpPr txBox="1"/>
          <p:nvPr/>
        </p:nvSpPr>
        <p:spPr>
          <a:xfrm>
            <a:off x="3067595" y="2055566"/>
            <a:ext cx="103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1CC00C-7189-AE6A-56F1-68BB602610CD}"/>
              </a:ext>
            </a:extLst>
          </p:cNvPr>
          <p:cNvSpPr txBox="1"/>
          <p:nvPr/>
        </p:nvSpPr>
        <p:spPr>
          <a:xfrm>
            <a:off x="3698820" y="2053562"/>
            <a:ext cx="103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DPR</a:t>
            </a:r>
            <a:endParaRPr lang="ko-KR" altLang="en-US" sz="14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9897B0B-8D45-64CE-BB5C-5478DBB75ACA}"/>
              </a:ext>
            </a:extLst>
          </p:cNvPr>
          <p:cNvCxnSpPr>
            <a:cxnSpLocks/>
          </p:cNvCxnSpPr>
          <p:nvPr/>
        </p:nvCxnSpPr>
        <p:spPr>
          <a:xfrm>
            <a:off x="4595525" y="2425437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1EBF83-78B1-F24C-9613-F9F4B79615B3}"/>
              </a:ext>
            </a:extLst>
          </p:cNvPr>
          <p:cNvSpPr txBox="1"/>
          <p:nvPr/>
        </p:nvSpPr>
        <p:spPr>
          <a:xfrm>
            <a:off x="4216749" y="2051558"/>
            <a:ext cx="97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ColBERT</a:t>
            </a:r>
            <a:endParaRPr lang="ko-KR" altLang="en-US" sz="14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1B45575-1A9D-4442-025B-9AF9BF68F9D4}"/>
              </a:ext>
            </a:extLst>
          </p:cNvPr>
          <p:cNvCxnSpPr>
            <a:cxnSpLocks/>
          </p:cNvCxnSpPr>
          <p:nvPr/>
        </p:nvCxnSpPr>
        <p:spPr>
          <a:xfrm>
            <a:off x="5224524" y="2480171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F2FA94-64B9-5CAE-86D1-D4D23928C24F}"/>
              </a:ext>
            </a:extLst>
          </p:cNvPr>
          <p:cNvSpPr txBox="1"/>
          <p:nvPr/>
        </p:nvSpPr>
        <p:spPr>
          <a:xfrm>
            <a:off x="4734678" y="2866774"/>
            <a:ext cx="103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SparTerm</a:t>
            </a:r>
            <a:endParaRPr lang="ko-KR" altLang="en-US" sz="14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3E1051F-8AA0-1D02-B8FA-896D2C2BA63C}"/>
              </a:ext>
            </a:extLst>
          </p:cNvPr>
          <p:cNvCxnSpPr>
            <a:cxnSpLocks/>
          </p:cNvCxnSpPr>
          <p:nvPr/>
        </p:nvCxnSpPr>
        <p:spPr>
          <a:xfrm>
            <a:off x="6075424" y="2456615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FC6D0FE-E0CC-13EA-1320-3350501F4DC5}"/>
              </a:ext>
            </a:extLst>
          </p:cNvPr>
          <p:cNvSpPr txBox="1"/>
          <p:nvPr/>
        </p:nvSpPr>
        <p:spPr>
          <a:xfrm>
            <a:off x="5691370" y="2871186"/>
            <a:ext cx="103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SPALDE</a:t>
            </a:r>
            <a:endParaRPr lang="ko-KR" altLang="en-US" sz="14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1202FF6-B53B-4E64-0C62-32D7E8CB6BEF}"/>
              </a:ext>
            </a:extLst>
          </p:cNvPr>
          <p:cNvCxnSpPr>
            <a:cxnSpLocks/>
          </p:cNvCxnSpPr>
          <p:nvPr/>
        </p:nvCxnSpPr>
        <p:spPr>
          <a:xfrm>
            <a:off x="6922199" y="2425437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48A5C0-08CE-2D58-DA0A-638C033FA888}"/>
              </a:ext>
            </a:extLst>
          </p:cNvPr>
          <p:cNvSpPr txBox="1"/>
          <p:nvPr/>
        </p:nvSpPr>
        <p:spPr>
          <a:xfrm>
            <a:off x="6468188" y="2863506"/>
            <a:ext cx="115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SPALDE V2</a:t>
            </a:r>
            <a:endParaRPr lang="ko-KR" altLang="en-US" sz="14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7793EC-8D31-DDAD-EB80-622D780B4D27}"/>
              </a:ext>
            </a:extLst>
          </p:cNvPr>
          <p:cNvCxnSpPr>
            <a:cxnSpLocks/>
          </p:cNvCxnSpPr>
          <p:nvPr/>
        </p:nvCxnSpPr>
        <p:spPr>
          <a:xfrm>
            <a:off x="7769895" y="1352212"/>
            <a:ext cx="26321" cy="258445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33A4510-4B52-CB81-5125-D8D622F7457F}"/>
              </a:ext>
            </a:extLst>
          </p:cNvPr>
          <p:cNvSpPr txBox="1"/>
          <p:nvPr/>
        </p:nvSpPr>
        <p:spPr>
          <a:xfrm>
            <a:off x="8726587" y="1382871"/>
            <a:ext cx="2202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Hybrid Retrieval</a:t>
            </a:r>
            <a:endParaRPr lang="ko-KR" altLang="en-US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278359-BF14-0EEB-BCEE-A9AFEB77F2C3}"/>
              </a:ext>
            </a:extLst>
          </p:cNvPr>
          <p:cNvCxnSpPr>
            <a:cxnSpLocks/>
          </p:cNvCxnSpPr>
          <p:nvPr/>
        </p:nvCxnSpPr>
        <p:spPr>
          <a:xfrm>
            <a:off x="8503349" y="2456615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F281847-F76C-548C-8C05-AF8903BD6637}"/>
              </a:ext>
            </a:extLst>
          </p:cNvPr>
          <p:cNvCxnSpPr>
            <a:cxnSpLocks/>
          </p:cNvCxnSpPr>
          <p:nvPr/>
        </p:nvCxnSpPr>
        <p:spPr>
          <a:xfrm>
            <a:off x="10132514" y="2434630"/>
            <a:ext cx="0" cy="3285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8324520-0A96-FBCF-A6DC-E471C616E695}"/>
              </a:ext>
            </a:extLst>
          </p:cNvPr>
          <p:cNvSpPr txBox="1"/>
          <p:nvPr/>
        </p:nvSpPr>
        <p:spPr>
          <a:xfrm>
            <a:off x="8007108" y="2863506"/>
            <a:ext cx="1438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SparseEmbed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4AF681-1A75-8BD9-5045-F5D77D26990F}"/>
              </a:ext>
            </a:extLst>
          </p:cNvPr>
          <p:cNvSpPr txBox="1"/>
          <p:nvPr/>
        </p:nvSpPr>
        <p:spPr>
          <a:xfrm>
            <a:off x="9762622" y="2881664"/>
            <a:ext cx="823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SPLATE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F9F92E-DD74-7040-9329-12AAFFB56844}"/>
              </a:ext>
            </a:extLst>
          </p:cNvPr>
          <p:cNvSpPr txBox="1"/>
          <p:nvPr/>
        </p:nvSpPr>
        <p:spPr>
          <a:xfrm>
            <a:off x="1155699" y="4171530"/>
            <a:ext cx="98425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초기는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TF-IDF/BM25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Sparse Retrieval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LM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등장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(Bert , DPR)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ACC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향상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semantic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반영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용어 일치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해석 가능성 같은 문제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SparTerm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/SPLADE/SPLADE V2 (Q&amp;D </a:t>
            </a:r>
            <a:r>
              <a:rPr lang="ko-KR" altLang="en-US" sz="1400" dirty="0"/>
              <a:t>희소 표현 학습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최근에는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Hybrid Retrieval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(Sparse+ Dense)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6D9578-A315-F440-FFBF-30BCAF18F13A}"/>
              </a:ext>
            </a:extLst>
          </p:cNvPr>
          <p:cNvSpPr txBox="1"/>
          <p:nvPr/>
        </p:nvSpPr>
        <p:spPr>
          <a:xfrm>
            <a:off x="5365903" y="2050903"/>
            <a:ext cx="231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Distillation &amp; Sampling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6F0E7D-35D5-6761-E775-EE456BE69F7D}"/>
              </a:ext>
            </a:extLst>
          </p:cNvPr>
          <p:cNvGrpSpPr/>
          <p:nvPr/>
        </p:nvGrpSpPr>
        <p:grpSpPr>
          <a:xfrm>
            <a:off x="244643" y="0"/>
            <a:ext cx="614725" cy="809633"/>
            <a:chOff x="3980516" y="2632176"/>
            <a:chExt cx="614725" cy="8096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D3CE4FD-44CE-68DC-2918-16299D7D8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78" y="2632176"/>
              <a:ext cx="0" cy="313791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5EB2F8F-B471-31E8-2AE0-A0683C1115ED}"/>
                </a:ext>
              </a:extLst>
            </p:cNvPr>
            <p:cNvSpPr/>
            <p:nvPr/>
          </p:nvSpPr>
          <p:spPr>
            <a:xfrm>
              <a:off x="3980516" y="2827084"/>
              <a:ext cx="614725" cy="6147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E5306E3-0115-764C-32D5-319EFB09FB29}"/>
                </a:ext>
              </a:extLst>
            </p:cNvPr>
            <p:cNvSpPr/>
            <p:nvPr/>
          </p:nvSpPr>
          <p:spPr>
            <a:xfrm>
              <a:off x="4039761" y="2886329"/>
              <a:ext cx="496235" cy="49623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85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"/>
    </mc:Choice>
    <mc:Fallback xmlns="">
      <p:transition spd="slow" advTm="875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2243</Words>
  <Application>Microsoft Office PowerPoint</Application>
  <PresentationFormat>와이드스크린</PresentationFormat>
  <Paragraphs>617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나눔스퀘어</vt:lpstr>
      <vt:lpstr>나눔스퀘어 Bold</vt:lpstr>
      <vt:lpstr>나눔스퀘어 ExtraBold</vt:lpstr>
      <vt:lpstr>나눔스퀘어_ac</vt:lpstr>
      <vt:lpstr>나눔스퀘어OTF_ac 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rkdalsgur102502@gmail.com</dc:creator>
  <cp:lastModifiedBy>rkdalsgur102502@gmail.com</cp:lastModifiedBy>
  <cp:revision>46</cp:revision>
  <dcterms:created xsi:type="dcterms:W3CDTF">2024-11-18T00:06:51Z</dcterms:created>
  <dcterms:modified xsi:type="dcterms:W3CDTF">2025-01-31T03:19:52Z</dcterms:modified>
</cp:coreProperties>
</file>